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29" r:id="rId1"/>
  </p:sldMasterIdLst>
  <p:notesMasterIdLst>
    <p:notesMasterId r:id="rId38"/>
  </p:notesMasterIdLst>
  <p:handoutMasterIdLst>
    <p:handoutMasterId r:id="rId39"/>
  </p:handoutMasterIdLst>
  <p:sldIdLst>
    <p:sldId id="256" r:id="rId2"/>
    <p:sldId id="370" r:id="rId3"/>
    <p:sldId id="371" r:id="rId4"/>
    <p:sldId id="352" r:id="rId5"/>
    <p:sldId id="353" r:id="rId6"/>
    <p:sldId id="355" r:id="rId7"/>
    <p:sldId id="354" r:id="rId8"/>
    <p:sldId id="356" r:id="rId9"/>
    <p:sldId id="372" r:id="rId10"/>
    <p:sldId id="357" r:id="rId11"/>
    <p:sldId id="373" r:id="rId12"/>
    <p:sldId id="358" r:id="rId13"/>
    <p:sldId id="374" r:id="rId14"/>
    <p:sldId id="359" r:id="rId15"/>
    <p:sldId id="375" r:id="rId16"/>
    <p:sldId id="360" r:id="rId17"/>
    <p:sldId id="377" r:id="rId18"/>
    <p:sldId id="361" r:id="rId19"/>
    <p:sldId id="378" r:id="rId20"/>
    <p:sldId id="386" r:id="rId21"/>
    <p:sldId id="362" r:id="rId22"/>
    <p:sldId id="379" r:id="rId23"/>
    <p:sldId id="363" r:id="rId24"/>
    <p:sldId id="380" r:id="rId25"/>
    <p:sldId id="364" r:id="rId26"/>
    <p:sldId id="381" r:id="rId27"/>
    <p:sldId id="365" r:id="rId28"/>
    <p:sldId id="382" r:id="rId29"/>
    <p:sldId id="366" r:id="rId30"/>
    <p:sldId id="383" r:id="rId31"/>
    <p:sldId id="367" r:id="rId32"/>
    <p:sldId id="384" r:id="rId33"/>
    <p:sldId id="368" r:id="rId34"/>
    <p:sldId id="385" r:id="rId35"/>
    <p:sldId id="387" r:id="rId36"/>
    <p:sldId id="288" r:id="rId3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3537"/>
    <a:srgbClr val="1BA148"/>
    <a:srgbClr val="1467AC"/>
    <a:srgbClr val="F6B459"/>
    <a:srgbClr val="FAFAFA"/>
    <a:srgbClr val="E3E7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9" autoAdjust="0"/>
    <p:restoredTop sz="91176" autoAdjust="0"/>
  </p:normalViewPr>
  <p:slideViewPr>
    <p:cSldViewPr snapToGrid="0">
      <p:cViewPr varScale="1">
        <p:scale>
          <a:sx n="144" d="100"/>
          <a:sy n="144" d="100"/>
        </p:scale>
        <p:origin x="800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19" d="100"/>
          <a:sy n="119" d="100"/>
        </p:scale>
        <p:origin x="4992" y="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3EE666F-1F77-39E9-F47A-6C1CA502C10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820C1903-5D20-EECE-6598-15EAE0B2A4B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E6564-8B40-4A29-BACC-A8E7B99C09F0}" type="datetimeFigureOut">
              <a:rPr lang="it-IT" smtClean="0"/>
              <a:t>18/11/2024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ECD079E-FD41-0B1E-A9D6-AC5ED384FD4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688DAFA-36AC-C4DF-7313-F14A19441D5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E3A6B4-9F22-4ED0-8F3D-134FB48F7D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8288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005F63-FAF9-4F55-B55B-B35D2DFECA4E}" type="datetimeFigureOut">
              <a:rPr lang="it-IT" smtClean="0"/>
              <a:t>18/11/2024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5C918-E4C2-4DFF-AE76-C38D0933A58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94244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	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C5C918-E4C2-4DFF-AE76-C38D0933A584}" type="slidenum">
              <a:rPr lang="it-IT" smtClean="0"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8278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2000569"/>
            <a:ext cx="8791575" cy="2048668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4234181"/>
            <a:ext cx="8791575" cy="473550"/>
          </a:xfrm>
        </p:spPr>
        <p:txBody>
          <a:bodyPr>
            <a:normAutofit/>
          </a:bodyPr>
          <a:lstStyle>
            <a:lvl1pPr marL="0" indent="0" algn="l">
              <a:buNone/>
              <a:defRPr sz="2000" cap="none" baseline="0">
                <a:solidFill>
                  <a:srgbClr val="1BA148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6B2ACC6-4262-A7C3-BBE2-EE5A806936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14"/>
          <a:stretch/>
        </p:blipFill>
        <p:spPr bwMode="auto">
          <a:xfrm>
            <a:off x="4661671" y="1182292"/>
            <a:ext cx="3221080" cy="72580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F0CD9815-7E5C-384D-9AEC-1CFA7772EB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75" r="70618"/>
          <a:stretch/>
        </p:blipFill>
        <p:spPr bwMode="auto">
          <a:xfrm>
            <a:off x="10389600" y="6039860"/>
            <a:ext cx="1620000" cy="638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72FD8674-BC2A-1E09-92F7-1A29CBD7A52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75" r="70618"/>
          <a:stretch/>
        </p:blipFill>
        <p:spPr bwMode="auto">
          <a:xfrm flipH="1" flipV="1">
            <a:off x="180000" y="180000"/>
            <a:ext cx="1620000" cy="638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magine 3" descr="Immagine che contiene testo, Carattere, simbolo, logo&#10;&#10;Descrizione generata automaticamente">
            <a:extLst>
              <a:ext uri="{FF2B5EF4-FFF2-40B4-BE49-F238E27FC236}">
                <a16:creationId xmlns:a16="http://schemas.microsoft.com/office/drawing/2014/main" id="{5078CCAD-AE2D-5760-DB97-9B42AB135AD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250" y="5179914"/>
            <a:ext cx="28575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2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>
            <a:extLst>
              <a:ext uri="{FF2B5EF4-FFF2-40B4-BE49-F238E27FC236}">
                <a16:creationId xmlns:a16="http://schemas.microsoft.com/office/drawing/2014/main" id="{002B9862-4D66-DDB9-6947-81ABEE8CFBBD}"/>
              </a:ext>
            </a:extLst>
          </p:cNvPr>
          <p:cNvSpPr/>
          <p:nvPr userDrawn="1"/>
        </p:nvSpPr>
        <p:spPr>
          <a:xfrm>
            <a:off x="407194" y="1528757"/>
            <a:ext cx="11351419" cy="171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156" y="5400161"/>
            <a:ext cx="11215687" cy="757751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8156" y="750093"/>
            <a:ext cx="11215688" cy="4395141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rgbClr val="F6B459">
                <a:alpha val="60000"/>
              </a:srgbClr>
            </a:solidFill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it-IT"/>
              <a:t>Fare clic sull'icona per inserire un'immagine</a:t>
            </a:r>
            <a:endParaRPr lang="en-US" dirty="0"/>
          </a:p>
        </p:txBody>
      </p: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D56B1769-FB37-65F6-EB1D-51CF7E02D355}"/>
              </a:ext>
            </a:extLst>
          </p:cNvPr>
          <p:cNvCxnSpPr>
            <a:cxnSpLocks/>
          </p:cNvCxnSpPr>
          <p:nvPr userDrawn="1"/>
        </p:nvCxnSpPr>
        <p:spPr>
          <a:xfrm>
            <a:off x="488156" y="5272698"/>
            <a:ext cx="11215688" cy="0"/>
          </a:xfrm>
          <a:prstGeom prst="line">
            <a:avLst/>
          </a:prstGeom>
          <a:ln w="19050">
            <a:solidFill>
              <a:srgbClr val="1BA1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CA6FC89-BB9F-6A2E-50B4-8CC554F0E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3: Tabelle e Grafici Pivot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EB5FE0-0B72-0219-5826-5880D9AA5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45099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8156" y="2647344"/>
            <a:ext cx="3619499" cy="351056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39CA84C2-BED7-20B4-004E-1FCA437DD7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CC720B0-E170-F661-BE1D-868B168025D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88156" y="1700216"/>
            <a:ext cx="361949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5D3BF90A-6046-8512-1673-88868084AF14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8081440" y="2647344"/>
            <a:ext cx="3619499" cy="351056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24A7A994-5DEB-C1C9-ED12-EE8EEA50D3F4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4286250" y="2647343"/>
            <a:ext cx="3619499" cy="351056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E52C3060-BDD1-DC73-15D5-FF0E88E406C7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4286250" y="1700215"/>
            <a:ext cx="361949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CFBEFE32-6DC8-6C6B-E932-B565E8B5FCFB}"/>
              </a:ext>
            </a:extLst>
          </p:cNvPr>
          <p:cNvSpPr>
            <a:spLocks noGrp="1"/>
          </p:cNvSpPr>
          <p:nvPr>
            <p:ph type="body" idx="21"/>
          </p:nvPr>
        </p:nvSpPr>
        <p:spPr>
          <a:xfrm>
            <a:off x="8093345" y="1700216"/>
            <a:ext cx="361949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CD88941-D6D8-205C-9DF7-E614036E2CBC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it-IT" dirty="0"/>
              <a:t>Corso Excel Avanzato | Sessione 3: Tabelle e Grafici Pivot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6B2F3FF-1DE3-C8BA-8BEB-1B1782C29D65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627095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onne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39CA84C2-BED7-20B4-004E-1FCA437DD7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5D3BF90A-6046-8512-1673-88868084AF14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8081440" y="5306589"/>
            <a:ext cx="3619499" cy="8513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CFBEFE32-6DC8-6C6B-E932-B565E8B5FCFB}"/>
              </a:ext>
            </a:extLst>
          </p:cNvPr>
          <p:cNvSpPr>
            <a:spLocks noGrp="1"/>
          </p:cNvSpPr>
          <p:nvPr>
            <p:ph type="body" idx="21"/>
          </p:nvPr>
        </p:nvSpPr>
        <p:spPr>
          <a:xfrm>
            <a:off x="8081440" y="4359461"/>
            <a:ext cx="361949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BB125C73-8F0B-DEF8-4851-AAE7B09CB173}"/>
              </a:ext>
            </a:extLst>
          </p:cNvPr>
          <p:cNvSpPr>
            <a:spLocks noGrp="1" noChangeAspect="1"/>
          </p:cNvSpPr>
          <p:nvPr>
            <p:ph type="pic" idx="1"/>
          </p:nvPr>
        </p:nvSpPr>
        <p:spPr>
          <a:xfrm>
            <a:off x="8081439" y="1700215"/>
            <a:ext cx="3622403" cy="2536030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rgbClr val="F6B459">
                <a:alpha val="60000"/>
              </a:srgbClr>
            </a:solidFill>
            <a:miter lim="800000"/>
          </a:ln>
          <a:effectLst/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E3FE112-BC1E-B0D3-89E9-90666CCEF208}"/>
              </a:ext>
            </a:extLst>
          </p:cNvPr>
          <p:cNvSpPr>
            <a:spLocks noGrp="1" noChangeAspect="1"/>
          </p:cNvSpPr>
          <p:nvPr>
            <p:ph type="pic" idx="22"/>
          </p:nvPr>
        </p:nvSpPr>
        <p:spPr>
          <a:xfrm>
            <a:off x="4284797" y="1700215"/>
            <a:ext cx="3622403" cy="2536030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rgbClr val="F6B459">
                <a:alpha val="60000"/>
              </a:srgbClr>
            </a:solidFill>
            <a:miter lim="800000"/>
          </a:ln>
          <a:effectLst/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520840CE-467E-DBB0-7D8B-111D392F55BC}"/>
              </a:ext>
            </a:extLst>
          </p:cNvPr>
          <p:cNvSpPr>
            <a:spLocks noGrp="1"/>
          </p:cNvSpPr>
          <p:nvPr>
            <p:ph type="body" sz="half" idx="23"/>
          </p:nvPr>
        </p:nvSpPr>
        <p:spPr>
          <a:xfrm>
            <a:off x="4284797" y="5306589"/>
            <a:ext cx="3619499" cy="8513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B6D4966F-C6AF-D82E-169B-40A0F18D6DCF}"/>
              </a:ext>
            </a:extLst>
          </p:cNvPr>
          <p:cNvSpPr>
            <a:spLocks noGrp="1"/>
          </p:cNvSpPr>
          <p:nvPr>
            <p:ph type="body" idx="24"/>
          </p:nvPr>
        </p:nvSpPr>
        <p:spPr>
          <a:xfrm>
            <a:off x="4284797" y="4359461"/>
            <a:ext cx="361949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17FD74AD-DECE-8EA1-F01F-973DA0D98014}"/>
              </a:ext>
            </a:extLst>
          </p:cNvPr>
          <p:cNvSpPr>
            <a:spLocks noGrp="1" noChangeAspect="1"/>
          </p:cNvSpPr>
          <p:nvPr>
            <p:ph type="pic" idx="25"/>
          </p:nvPr>
        </p:nvSpPr>
        <p:spPr>
          <a:xfrm>
            <a:off x="488156" y="1712609"/>
            <a:ext cx="3622403" cy="2536030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rgbClr val="F6B459">
                <a:alpha val="60000"/>
              </a:srgbClr>
            </a:solidFill>
            <a:miter lim="800000"/>
          </a:ln>
          <a:effectLst/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704F2D4A-B50B-9B91-69A8-015DBA8648DC}"/>
              </a:ext>
            </a:extLst>
          </p:cNvPr>
          <p:cNvSpPr>
            <a:spLocks noGrp="1"/>
          </p:cNvSpPr>
          <p:nvPr>
            <p:ph type="body" sz="half" idx="26"/>
          </p:nvPr>
        </p:nvSpPr>
        <p:spPr>
          <a:xfrm>
            <a:off x="488154" y="5306589"/>
            <a:ext cx="3619499" cy="8513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8BE675D1-7021-6A15-194C-0F4316533A03}"/>
              </a:ext>
            </a:extLst>
          </p:cNvPr>
          <p:cNvSpPr>
            <a:spLocks noGrp="1"/>
          </p:cNvSpPr>
          <p:nvPr>
            <p:ph type="body" idx="27"/>
          </p:nvPr>
        </p:nvSpPr>
        <p:spPr>
          <a:xfrm>
            <a:off x="488154" y="4359461"/>
            <a:ext cx="361949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9BD5A30-8A80-A04E-E5A6-F9DA39BFEE11}"/>
              </a:ext>
            </a:extLst>
          </p:cNvPr>
          <p:cNvSpPr>
            <a:spLocks noGrp="1"/>
          </p:cNvSpPr>
          <p:nvPr>
            <p:ph type="ftr" sz="quarter" idx="29"/>
          </p:nvPr>
        </p:nvSpPr>
        <p:spPr/>
        <p:txBody>
          <a:bodyPr/>
          <a:lstStyle/>
          <a:p>
            <a:r>
              <a:rPr lang="it-IT" dirty="0"/>
              <a:t>Corso Excel Avanzato | Sessione 3: Tabelle e Grafici Pivot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B324D0E-2C55-9843-5031-7ABCA410F5E8}"/>
              </a:ext>
            </a:extLst>
          </p:cNvPr>
          <p:cNvSpPr>
            <a:spLocks noGrp="1"/>
          </p:cNvSpPr>
          <p:nvPr>
            <p:ph type="sldNum" sz="quarter" idx="30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896318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6006638-908C-1C4E-6A6E-CC9DED408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3: Tabelle e Grafici Pivot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3C45535-9912-364A-AB6B-67F48E886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814031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>
            <a:extLst>
              <a:ext uri="{FF2B5EF4-FFF2-40B4-BE49-F238E27FC236}">
                <a16:creationId xmlns:a16="http://schemas.microsoft.com/office/drawing/2014/main" id="{738679AD-A47B-0233-CB31-CA194935C88B}"/>
              </a:ext>
            </a:extLst>
          </p:cNvPr>
          <p:cNvSpPr/>
          <p:nvPr userDrawn="1"/>
        </p:nvSpPr>
        <p:spPr>
          <a:xfrm>
            <a:off x="407194" y="1528757"/>
            <a:ext cx="11351419" cy="171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79844" y="750093"/>
            <a:ext cx="1524000" cy="5407819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8156" y="750094"/>
            <a:ext cx="9563100" cy="540781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5C7BA0B2-6D17-ADEA-A0DF-D59EF274B476}"/>
              </a:ext>
            </a:extLst>
          </p:cNvPr>
          <p:cNvCxnSpPr>
            <a:cxnSpLocks/>
          </p:cNvCxnSpPr>
          <p:nvPr userDrawn="1"/>
        </p:nvCxnSpPr>
        <p:spPr>
          <a:xfrm flipV="1">
            <a:off x="10179844" y="750093"/>
            <a:ext cx="0" cy="5407819"/>
          </a:xfrm>
          <a:prstGeom prst="line">
            <a:avLst/>
          </a:prstGeom>
          <a:ln w="19050">
            <a:solidFill>
              <a:srgbClr val="1BA1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8A23659A-2E00-E73F-E936-04B790FA3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3: Tabelle e Grafici Pivot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93C431B-197E-1D92-8AFA-42DBD2255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63863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8F867-FA0D-592E-EEFC-844FC4482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3: Tabelle e Grafici Pivot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0C0BC48-FFEF-CA9B-ACD4-7DE51F93E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91268D76-E285-8FBE-D327-C8203B9497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82986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700207"/>
            <a:ext cx="9906000" cy="2571756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none" baseline="0">
                <a:solidFill>
                  <a:srgbClr val="1BA148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5F669433-AD3A-4BE9-92A5-3910FE3D29E1}"/>
              </a:ext>
            </a:extLst>
          </p:cNvPr>
          <p:cNvSpPr/>
          <p:nvPr userDrawn="1"/>
        </p:nvSpPr>
        <p:spPr>
          <a:xfrm>
            <a:off x="407194" y="1528757"/>
            <a:ext cx="11351419" cy="171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9682165-300D-D17D-648D-CEA36B99E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3: Tabelle e Grafici Pivot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E2FB9E8-D365-4AFB-DE32-C19F30428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01849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8156" y="1700216"/>
            <a:ext cx="5531643" cy="445769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700216"/>
            <a:ext cx="5531643" cy="445769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DEA7904-FD8E-E273-7793-1662614B2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3: Tabelle e Grafici Pivot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7B6F6E1-6496-5BB1-A7A5-2AB885D4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586559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8156" y="2647344"/>
            <a:ext cx="5531643" cy="351056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647344"/>
            <a:ext cx="5531643" cy="3510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D743400B-5C32-4DE7-A730-8726BAC60F0B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88156" y="1700216"/>
            <a:ext cx="553164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C18159A6-FB88-C68C-25C9-7877BCA68818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6172200" y="1700216"/>
            <a:ext cx="553164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F19928CA-2909-744F-AC17-199BCDE5CB4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it-IT" dirty="0"/>
              <a:t>Corso Excel Avanzato | Sessione 3: Tabelle e Grafici Pivot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6E364A8E-6084-C28A-78A7-D6A2B4227C97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9645807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A7FFCC3-BA4A-F1B7-0FB5-769BE7783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3: Tabelle e Grafici Pivot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FD29C80-2FD3-A5BB-46EB-FE5D2D393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36748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:a16="http://schemas.microsoft.com/office/drawing/2014/main" id="{FA03A4FC-FBA5-9D4C-55B1-4BDD77347D3D}"/>
              </a:ext>
            </a:extLst>
          </p:cNvPr>
          <p:cNvSpPr/>
          <p:nvPr userDrawn="1"/>
        </p:nvSpPr>
        <p:spPr>
          <a:xfrm>
            <a:off x="407194" y="1528757"/>
            <a:ext cx="11351419" cy="171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14D9A66-AABD-38EA-DA3D-06D3C0F7F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3: Tabelle e Grafici Pivot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3DD05D6-A433-51A7-01A6-8E4044E0C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36551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tangolo 14">
            <a:extLst>
              <a:ext uri="{FF2B5EF4-FFF2-40B4-BE49-F238E27FC236}">
                <a16:creationId xmlns:a16="http://schemas.microsoft.com/office/drawing/2014/main" id="{8D83DE56-03FA-BE6A-98B5-BBD4D777481F}"/>
              </a:ext>
            </a:extLst>
          </p:cNvPr>
          <p:cNvSpPr/>
          <p:nvPr userDrawn="1"/>
        </p:nvSpPr>
        <p:spPr>
          <a:xfrm>
            <a:off x="6019798" y="1528757"/>
            <a:ext cx="5738815" cy="1714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2198" y="750094"/>
            <a:ext cx="5531645" cy="5407818"/>
          </a:xfrm>
        </p:spPr>
        <p:txBody>
          <a:bodyPr anchor="ctr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5DFB245-7D98-7B42-BBD2-E484DA3A94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5" y="750094"/>
            <a:ext cx="5531643" cy="826905"/>
          </a:xfrm>
        </p:spPr>
        <p:txBody>
          <a:bodyPr anchor="ctr">
            <a:noAutofit/>
          </a:bodyPr>
          <a:lstStyle>
            <a:lvl1pPr>
              <a:defRPr sz="4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7C4080A3-40AB-C8CA-FED5-45D0E7BEDF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88156" y="1700216"/>
            <a:ext cx="5531643" cy="4457696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9E98E1E-C7D9-8209-6FB2-3B6376BF0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3: Tabelle e Grafici Pivot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3DF762F-A1C9-F1F8-0673-370893321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8403377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155" y="750094"/>
            <a:ext cx="5531643" cy="826905"/>
          </a:xfrm>
        </p:spPr>
        <p:txBody>
          <a:bodyPr anchor="ctr">
            <a:noAutofit/>
          </a:bodyPr>
          <a:lstStyle>
            <a:lvl1pPr>
              <a:defRPr sz="4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8156" y="1700216"/>
            <a:ext cx="5531643" cy="4457696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E58393E8-7B3E-D007-7DF6-437DF9872020}"/>
              </a:ext>
            </a:extLst>
          </p:cNvPr>
          <p:cNvSpPr/>
          <p:nvPr userDrawn="1"/>
        </p:nvSpPr>
        <p:spPr>
          <a:xfrm>
            <a:off x="6019798" y="1528757"/>
            <a:ext cx="5738815" cy="1714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72199" y="750094"/>
            <a:ext cx="5531644" cy="5407818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rgbClr val="F6B459">
                <a:alpha val="60000"/>
              </a:srgbClr>
            </a:solidFill>
            <a:miter lim="800000"/>
          </a:ln>
          <a:effectLst/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8728E96-4B3F-A089-7C9D-AA5DBCDB8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3: Tabelle e Grafici Pivot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2A8E7AB-894C-1368-A026-430FA1999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8699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8156" y="1700216"/>
            <a:ext cx="11215688" cy="44576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8156" y="6312875"/>
            <a:ext cx="9084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none" baseline="0">
                <a:solidFill>
                  <a:srgbClr val="1BA148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it-IT" dirty="0"/>
              <a:t>Corso Excel Avanzato | Sessione 2: Lavorare con i dati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52207" y="6310311"/>
            <a:ext cx="6578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EA3537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50" name="Immagine 49">
            <a:extLst>
              <a:ext uri="{FF2B5EF4-FFF2-40B4-BE49-F238E27FC236}">
                <a16:creationId xmlns:a16="http://schemas.microsoft.com/office/drawing/2014/main" id="{F42DB563-5D47-118F-23C9-F7D4903D699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75" r="70618"/>
          <a:stretch/>
        </p:blipFill>
        <p:spPr bwMode="auto">
          <a:xfrm>
            <a:off x="10389600" y="6039860"/>
            <a:ext cx="1620000" cy="638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Immagine 50">
            <a:extLst>
              <a:ext uri="{FF2B5EF4-FFF2-40B4-BE49-F238E27FC236}">
                <a16:creationId xmlns:a16="http://schemas.microsoft.com/office/drawing/2014/main" id="{458B65C4-5B55-37C0-F3C1-AA8A5F5927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75" r="70618"/>
          <a:stretch/>
        </p:blipFill>
        <p:spPr bwMode="auto">
          <a:xfrm flipH="1" flipV="1">
            <a:off x="180000" y="180000"/>
            <a:ext cx="1620000" cy="63814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3" name="Connettore diritto 52">
            <a:extLst>
              <a:ext uri="{FF2B5EF4-FFF2-40B4-BE49-F238E27FC236}">
                <a16:creationId xmlns:a16="http://schemas.microsoft.com/office/drawing/2014/main" id="{0ABD6444-930E-4E27-BEC0-6A19B7D981CC}"/>
              </a:ext>
            </a:extLst>
          </p:cNvPr>
          <p:cNvCxnSpPr>
            <a:cxnSpLocks/>
          </p:cNvCxnSpPr>
          <p:nvPr userDrawn="1"/>
        </p:nvCxnSpPr>
        <p:spPr>
          <a:xfrm>
            <a:off x="488156" y="1576999"/>
            <a:ext cx="11215688" cy="0"/>
          </a:xfrm>
          <a:prstGeom prst="line">
            <a:avLst/>
          </a:prstGeom>
          <a:ln w="19050">
            <a:solidFill>
              <a:srgbClr val="1BA1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5468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30" r:id="rId1"/>
    <p:sldLayoutId id="2147484331" r:id="rId2"/>
    <p:sldLayoutId id="2147484332" r:id="rId3"/>
    <p:sldLayoutId id="2147484333" r:id="rId4"/>
    <p:sldLayoutId id="2147484347" r:id="rId5"/>
    <p:sldLayoutId id="2147484335" r:id="rId6"/>
    <p:sldLayoutId id="2147484336" r:id="rId7"/>
    <p:sldLayoutId id="2147484337" r:id="rId8"/>
    <p:sldLayoutId id="2147484338" r:id="rId9"/>
    <p:sldLayoutId id="2147484339" r:id="rId10"/>
    <p:sldLayoutId id="2147484343" r:id="rId11"/>
    <p:sldLayoutId id="2147484348" r:id="rId12"/>
    <p:sldLayoutId id="2147484345" r:id="rId13"/>
    <p:sldLayoutId id="2147484346" r:id="rId14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cap="none" baseline="0">
          <a:solidFill>
            <a:srgbClr val="1467AC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rgbClr val="1467AC"/>
        </a:buClr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rgbClr val="1BA148"/>
        </a:buClr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rgbClr val="E3E768"/>
        </a:buClr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rgbClr val="F6B459"/>
        </a:buClr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rgbClr val="EA3537"/>
        </a:buClr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7BA9CEE-0D37-91EC-7ABE-3D07F778F55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Corso Excel Avanzato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303FD84-C014-36E4-8E40-30EA1F71E04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Sessione 3: Tabelle e Grafici Pivot</a:t>
            </a:r>
          </a:p>
        </p:txBody>
      </p:sp>
    </p:spTree>
    <p:extLst>
      <p:ext uri="{BB962C8B-B14F-4D97-AF65-F5344CB8AC3E}">
        <p14:creationId xmlns:p14="http://schemas.microsoft.com/office/powerpoint/2010/main" val="6215786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83D94B-6140-B955-C577-86DD9A5CED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79BBC9AD-D6F5-7AFA-6F2E-526FBE5151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/>
              <a:t>Preparare i dati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Vertical </a:t>
            </a:r>
            <a:r>
              <a:rPr lang="it-IT" dirty="0" err="1">
                <a:uFill>
                  <a:solidFill>
                    <a:srgbClr val="EA3537"/>
                  </a:solidFill>
                </a:uFill>
              </a:rPr>
              <a:t>Table</a:t>
            </a:r>
            <a:r>
              <a:rPr lang="it-IT" dirty="0">
                <a:uFill>
                  <a:solidFill>
                    <a:srgbClr val="EA3537"/>
                  </a:solidFill>
                </a:uFill>
              </a:rPr>
              <a:t> Vs. </a:t>
            </a:r>
            <a:r>
              <a:rPr lang="it-IT" dirty="0" err="1">
                <a:uFill>
                  <a:solidFill>
                    <a:srgbClr val="EA3537"/>
                  </a:solidFill>
                </a:uFill>
              </a:rPr>
              <a:t>Horizontal</a:t>
            </a:r>
            <a:r>
              <a:rPr lang="it-IT" dirty="0">
                <a:uFill>
                  <a:solidFill>
                    <a:srgbClr val="EA3537"/>
                  </a:solidFill>
                </a:uFill>
              </a:rPr>
              <a:t> </a:t>
            </a:r>
            <a:r>
              <a:rPr lang="it-IT" dirty="0" err="1">
                <a:uFill>
                  <a:solidFill>
                    <a:srgbClr val="EA3537"/>
                  </a:solidFill>
                </a:uFill>
              </a:rPr>
              <a:t>Table</a:t>
            </a:r>
            <a:endParaRPr lang="it-IT" dirty="0">
              <a:uFill>
                <a:solidFill>
                  <a:srgbClr val="EA3537"/>
                </a:solidFill>
              </a:uFill>
            </a:endParaRP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Formattare come tabella</a:t>
            </a:r>
          </a:p>
          <a:p>
            <a:r>
              <a:rPr lang="it-IT" dirty="0"/>
              <a:t>Tabelle Pivot</a:t>
            </a:r>
          </a:p>
          <a:p>
            <a:pPr lvl="1"/>
            <a:r>
              <a:rPr lang="it-IT" dirty="0"/>
              <a:t>Inserisci Tabella Pivot</a:t>
            </a:r>
          </a:p>
          <a:p>
            <a:pPr lvl="1"/>
            <a:r>
              <a:rPr lang="it-IT" u="sng" dirty="0">
                <a:uFill>
                  <a:solidFill>
                    <a:srgbClr val="EA3537"/>
                  </a:solidFill>
                </a:uFill>
              </a:rPr>
              <a:t>Menu Campi Tabella Pivot</a:t>
            </a:r>
          </a:p>
          <a:p>
            <a:pPr lvl="1"/>
            <a:r>
              <a:rPr lang="it-IT" dirty="0"/>
              <a:t>Aggiornare una Tabella Pivot</a:t>
            </a:r>
          </a:p>
          <a:p>
            <a:pPr lvl="1"/>
            <a:r>
              <a:rPr lang="it-IT" dirty="0"/>
              <a:t>Menu</a:t>
            </a:r>
          </a:p>
          <a:p>
            <a:pPr lvl="1"/>
            <a:r>
              <a:rPr lang="it-IT" dirty="0"/>
              <a:t>Opzioni Tabella Pivot</a:t>
            </a:r>
          </a:p>
          <a:p>
            <a:pPr lvl="1"/>
            <a:r>
              <a:rPr lang="it-IT" dirty="0"/>
              <a:t>Filtro Dati</a:t>
            </a:r>
          </a:p>
          <a:p>
            <a:pPr lvl="1"/>
            <a:r>
              <a:rPr lang="it-IT" dirty="0"/>
              <a:t>Funzione INFO.DATI.TAB.PIVOT</a:t>
            </a:r>
          </a:p>
          <a:p>
            <a:pPr lvl="1"/>
            <a:r>
              <a:rPr lang="it-IT" dirty="0"/>
              <a:t>Impostazioni campo valore</a:t>
            </a:r>
          </a:p>
          <a:p>
            <a:pPr lvl="1"/>
            <a:r>
              <a:rPr lang="it-IT" dirty="0"/>
              <a:t>Somme incrementali</a:t>
            </a:r>
          </a:p>
          <a:p>
            <a:pPr lvl="1"/>
            <a:r>
              <a:rPr lang="it-IT" dirty="0"/>
              <a:t>Raggruppare i dati</a:t>
            </a:r>
          </a:p>
          <a:p>
            <a:pPr lvl="1"/>
            <a:r>
              <a:rPr lang="it-IT" dirty="0"/>
              <a:t>Pagine filtro rapporto</a:t>
            </a:r>
          </a:p>
          <a:p>
            <a:r>
              <a:rPr lang="it-IT" dirty="0"/>
              <a:t>Grafici Pivot</a:t>
            </a:r>
          </a:p>
          <a:p>
            <a:r>
              <a:rPr lang="it-IT" dirty="0"/>
              <a:t>Esercizio</a:t>
            </a:r>
          </a:p>
          <a:p>
            <a:endParaRPr lang="it-IT" dirty="0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FFC92E49-484D-D221-5558-3AF5A0C0F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3: Tabelle e Grafici Pivot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26F7E15-26EA-EB79-C87C-DA3678A69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10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C0268760-6122-8D52-7376-E59AF103D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6831846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431C1F6E-39DB-BB9F-D387-0A33E24B0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Menu Campi Tabella Pivot</a:t>
            </a: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AC5C5BF8-7350-7502-44AC-A2D1293E7D1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Nel Menu "Campi Tabella Pivot" sono riportati tutti i campi della Tabella Pivot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I campi possono essere trascinati in: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u="sng" dirty="0"/>
              <a:t>Filtri</a:t>
            </a:r>
            <a:r>
              <a:rPr lang="it-IT" dirty="0"/>
              <a:t>. Filtri della Tabella Pivot.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u="sng" dirty="0"/>
              <a:t>Colonne</a:t>
            </a:r>
            <a:r>
              <a:rPr lang="it-IT" dirty="0"/>
              <a:t>. Colonne della Tabella Pivot.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u="sng" dirty="0"/>
              <a:t>Righe</a:t>
            </a:r>
            <a:r>
              <a:rPr lang="it-IT" dirty="0"/>
              <a:t>. Righe della Tabella Pivot.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u="sng" dirty="0"/>
              <a:t>Valori</a:t>
            </a:r>
            <a:r>
              <a:rPr lang="it-IT" dirty="0"/>
              <a:t>. Campi per cui la Tabella Pivot riepiloga le informazioni con l'operazione indicata (es. somma, media, conteggio). Posso riportare più volte lo stesso campo.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ESERCIZIO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Avanzato_Sessione</a:t>
            </a:r>
            <a:r>
              <a:rPr lang="it-IT" i="1" dirty="0"/>
              <a:t> 3_Voci bilancio Pivot.xlsx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Impostare: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Item come Righe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Anno come Colonne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Attuale (Somma) come Valori</a:t>
            </a:r>
          </a:p>
        </p:txBody>
      </p:sp>
      <p:pic>
        <p:nvPicPr>
          <p:cNvPr id="9" name="Segnaposto immagine 8" descr="Immagine che contiene testo, schermata, software, Software multimediale&#10;&#10;Descrizione generata automaticamente">
            <a:extLst>
              <a:ext uri="{FF2B5EF4-FFF2-40B4-BE49-F238E27FC236}">
                <a16:creationId xmlns:a16="http://schemas.microsoft.com/office/drawing/2014/main" id="{BEC0ABD4-899F-EB8A-CCE6-4456E6A43D42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" r="24"/>
          <a:stretch>
            <a:fillRect/>
          </a:stretch>
        </p:blipFill>
        <p:spPr>
          <a:xfrm>
            <a:off x="6172199" y="756672"/>
            <a:ext cx="5531644" cy="5407818"/>
          </a:xfrm>
        </p:spPr>
      </p:pic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CE7208E8-C65F-B985-5653-ACE58C71D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3: Tabelle e Grafici Pivot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242A62E-EA5B-BB57-8BCF-B73950A8A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698704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480306-E51D-58E1-7F5C-A8C76E784E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2D0E58F2-21A1-8237-3C24-7EF4D587FD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/>
              <a:t>Preparare i dati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Vertical </a:t>
            </a:r>
            <a:r>
              <a:rPr lang="it-IT" dirty="0" err="1">
                <a:uFill>
                  <a:solidFill>
                    <a:srgbClr val="EA3537"/>
                  </a:solidFill>
                </a:uFill>
              </a:rPr>
              <a:t>Table</a:t>
            </a:r>
            <a:r>
              <a:rPr lang="it-IT" dirty="0">
                <a:uFill>
                  <a:solidFill>
                    <a:srgbClr val="EA3537"/>
                  </a:solidFill>
                </a:uFill>
              </a:rPr>
              <a:t> Vs. </a:t>
            </a:r>
            <a:r>
              <a:rPr lang="it-IT" dirty="0" err="1">
                <a:uFill>
                  <a:solidFill>
                    <a:srgbClr val="EA3537"/>
                  </a:solidFill>
                </a:uFill>
              </a:rPr>
              <a:t>Horizontal</a:t>
            </a:r>
            <a:r>
              <a:rPr lang="it-IT" dirty="0">
                <a:uFill>
                  <a:solidFill>
                    <a:srgbClr val="EA3537"/>
                  </a:solidFill>
                </a:uFill>
              </a:rPr>
              <a:t> </a:t>
            </a:r>
            <a:r>
              <a:rPr lang="it-IT" dirty="0" err="1">
                <a:uFill>
                  <a:solidFill>
                    <a:srgbClr val="EA3537"/>
                  </a:solidFill>
                </a:uFill>
              </a:rPr>
              <a:t>Table</a:t>
            </a:r>
            <a:endParaRPr lang="it-IT" dirty="0">
              <a:uFill>
                <a:solidFill>
                  <a:srgbClr val="EA3537"/>
                </a:solidFill>
              </a:uFill>
            </a:endParaRP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Formattare come tabella</a:t>
            </a:r>
          </a:p>
          <a:p>
            <a:r>
              <a:rPr lang="it-IT" dirty="0"/>
              <a:t>Tabelle Pivot</a:t>
            </a:r>
          </a:p>
          <a:p>
            <a:pPr lvl="1"/>
            <a:r>
              <a:rPr lang="it-IT" dirty="0"/>
              <a:t>Inserisci Tabella Pivot</a:t>
            </a:r>
          </a:p>
          <a:p>
            <a:pPr lvl="1"/>
            <a:r>
              <a:rPr lang="it-IT" dirty="0"/>
              <a:t>Menu Campi Tabella Pivot</a:t>
            </a:r>
          </a:p>
          <a:p>
            <a:pPr lvl="1"/>
            <a:r>
              <a:rPr lang="it-IT" u="sng" dirty="0">
                <a:uFill>
                  <a:solidFill>
                    <a:srgbClr val="EA3537"/>
                  </a:solidFill>
                </a:uFill>
              </a:rPr>
              <a:t>Aggiornare una Tabella Pivot</a:t>
            </a:r>
          </a:p>
          <a:p>
            <a:pPr lvl="1"/>
            <a:r>
              <a:rPr lang="it-IT" dirty="0"/>
              <a:t>Menu</a:t>
            </a:r>
          </a:p>
          <a:p>
            <a:pPr lvl="1"/>
            <a:r>
              <a:rPr lang="it-IT" dirty="0"/>
              <a:t>Opzioni Tabella Pivot</a:t>
            </a:r>
          </a:p>
          <a:p>
            <a:pPr lvl="1"/>
            <a:r>
              <a:rPr lang="it-IT" dirty="0"/>
              <a:t>Filtro Dati</a:t>
            </a:r>
          </a:p>
          <a:p>
            <a:pPr lvl="1"/>
            <a:r>
              <a:rPr lang="it-IT" dirty="0"/>
              <a:t>Funzione INFO.DATI.TAB.PIVOT</a:t>
            </a:r>
          </a:p>
          <a:p>
            <a:pPr lvl="1"/>
            <a:r>
              <a:rPr lang="it-IT" dirty="0"/>
              <a:t>Impostazioni campo valore</a:t>
            </a:r>
          </a:p>
          <a:p>
            <a:pPr lvl="1"/>
            <a:r>
              <a:rPr lang="it-IT" dirty="0"/>
              <a:t>Somme incrementali</a:t>
            </a:r>
          </a:p>
          <a:p>
            <a:pPr lvl="1"/>
            <a:r>
              <a:rPr lang="it-IT" dirty="0"/>
              <a:t>Raggruppare i dati</a:t>
            </a:r>
          </a:p>
          <a:p>
            <a:pPr lvl="1"/>
            <a:r>
              <a:rPr lang="it-IT" dirty="0"/>
              <a:t>Pagine filtro rapporto</a:t>
            </a:r>
          </a:p>
          <a:p>
            <a:r>
              <a:rPr lang="it-IT" dirty="0"/>
              <a:t>Grafici Pivot</a:t>
            </a:r>
          </a:p>
          <a:p>
            <a:r>
              <a:rPr lang="it-IT" dirty="0"/>
              <a:t>Esercizio</a:t>
            </a:r>
          </a:p>
          <a:p>
            <a:endParaRPr lang="it-IT" dirty="0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619078BF-D053-8245-B78C-A20FEDE319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3: Tabelle e Grafici Pivot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7BC385C-1FF6-D6B7-3957-E65234844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12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311C6C85-8781-AD91-327D-8365C30F73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2861196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4FC88A67-6A64-F563-5668-2C1B04607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Aggiornare una Tabella Pivot</a:t>
            </a: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016EDED9-0FBF-EC63-FA72-486AA3E7840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All'aggiornamento dei dati nella mia Tabella la Tabella Pivot non si aggiorna automaticamente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aggiornare: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Analisi Tabella Pivot &gt; Aggiorna</a:t>
            </a:r>
          </a:p>
        </p:txBody>
      </p:sp>
      <p:pic>
        <p:nvPicPr>
          <p:cNvPr id="9" name="Segnaposto immagine 8" descr="Immagine che contiene testo, schermata, software, Software multimediale&#10;&#10;Descrizione generata automaticamente">
            <a:extLst>
              <a:ext uri="{FF2B5EF4-FFF2-40B4-BE49-F238E27FC236}">
                <a16:creationId xmlns:a16="http://schemas.microsoft.com/office/drawing/2014/main" id="{2742D413-2A1B-79CA-5335-4E5C53AE78B2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" r="24"/>
          <a:stretch>
            <a:fillRect/>
          </a:stretch>
        </p:blipFill>
        <p:spPr/>
      </p:pic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A925263-99B7-FCEB-7C15-B91BEA24C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3: Tabelle e Grafici Pivot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BA566B0-B11B-4FA2-FDAF-268300C47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389808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B25C48-6983-0E74-0F10-DF2392836D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B2E17575-2EB6-0F25-08DF-7E4E58B6C9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/>
              <a:t>Preparare i dati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Vertical </a:t>
            </a:r>
            <a:r>
              <a:rPr lang="it-IT" dirty="0" err="1">
                <a:uFill>
                  <a:solidFill>
                    <a:srgbClr val="EA3537"/>
                  </a:solidFill>
                </a:uFill>
              </a:rPr>
              <a:t>Table</a:t>
            </a:r>
            <a:r>
              <a:rPr lang="it-IT" dirty="0">
                <a:uFill>
                  <a:solidFill>
                    <a:srgbClr val="EA3537"/>
                  </a:solidFill>
                </a:uFill>
              </a:rPr>
              <a:t> Vs. </a:t>
            </a:r>
            <a:r>
              <a:rPr lang="it-IT" dirty="0" err="1">
                <a:uFill>
                  <a:solidFill>
                    <a:srgbClr val="EA3537"/>
                  </a:solidFill>
                </a:uFill>
              </a:rPr>
              <a:t>Horizontal</a:t>
            </a:r>
            <a:r>
              <a:rPr lang="it-IT" dirty="0">
                <a:uFill>
                  <a:solidFill>
                    <a:srgbClr val="EA3537"/>
                  </a:solidFill>
                </a:uFill>
              </a:rPr>
              <a:t> </a:t>
            </a:r>
            <a:r>
              <a:rPr lang="it-IT" dirty="0" err="1">
                <a:uFill>
                  <a:solidFill>
                    <a:srgbClr val="EA3537"/>
                  </a:solidFill>
                </a:uFill>
              </a:rPr>
              <a:t>Table</a:t>
            </a:r>
            <a:endParaRPr lang="it-IT" dirty="0">
              <a:uFill>
                <a:solidFill>
                  <a:srgbClr val="EA3537"/>
                </a:solidFill>
              </a:uFill>
            </a:endParaRP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Formattare come tabella</a:t>
            </a:r>
          </a:p>
          <a:p>
            <a:r>
              <a:rPr lang="it-IT" dirty="0"/>
              <a:t>Tabelle Pivot</a:t>
            </a:r>
          </a:p>
          <a:p>
            <a:pPr lvl="1"/>
            <a:r>
              <a:rPr lang="it-IT" dirty="0"/>
              <a:t>Inserisci Tabella Pivot</a:t>
            </a:r>
          </a:p>
          <a:p>
            <a:pPr lvl="1"/>
            <a:r>
              <a:rPr lang="it-IT" dirty="0"/>
              <a:t>Menu Campi Tabella Pivot</a:t>
            </a:r>
          </a:p>
          <a:p>
            <a:pPr lvl="1"/>
            <a:r>
              <a:rPr lang="it-IT" dirty="0"/>
              <a:t>Aggiornare una Tabella Pivot</a:t>
            </a:r>
          </a:p>
          <a:p>
            <a:pPr lvl="1"/>
            <a:r>
              <a:rPr lang="it-IT" u="sng" dirty="0">
                <a:uFill>
                  <a:solidFill>
                    <a:srgbClr val="EA3537"/>
                  </a:solidFill>
                </a:uFill>
              </a:rPr>
              <a:t>Menu</a:t>
            </a:r>
          </a:p>
          <a:p>
            <a:pPr lvl="1"/>
            <a:r>
              <a:rPr lang="it-IT" dirty="0"/>
              <a:t>Opzioni Tabella Pivot</a:t>
            </a:r>
          </a:p>
          <a:p>
            <a:pPr lvl="1"/>
            <a:r>
              <a:rPr lang="it-IT" dirty="0"/>
              <a:t>Filtro Dati</a:t>
            </a:r>
          </a:p>
          <a:p>
            <a:pPr lvl="1"/>
            <a:r>
              <a:rPr lang="it-IT" dirty="0"/>
              <a:t>Funzione INFO.DATI.TAB.PIVOT</a:t>
            </a:r>
          </a:p>
          <a:p>
            <a:pPr lvl="1"/>
            <a:r>
              <a:rPr lang="it-IT" dirty="0"/>
              <a:t>Impostazioni campo valore</a:t>
            </a:r>
          </a:p>
          <a:p>
            <a:pPr lvl="1"/>
            <a:r>
              <a:rPr lang="it-IT" dirty="0"/>
              <a:t>Somme incrementali</a:t>
            </a:r>
          </a:p>
          <a:p>
            <a:pPr lvl="1"/>
            <a:r>
              <a:rPr lang="it-IT" dirty="0"/>
              <a:t>Raggruppare i dati</a:t>
            </a:r>
          </a:p>
          <a:p>
            <a:pPr lvl="1"/>
            <a:r>
              <a:rPr lang="it-IT" dirty="0"/>
              <a:t>Pagine filtro rapporto</a:t>
            </a:r>
          </a:p>
          <a:p>
            <a:r>
              <a:rPr lang="it-IT" dirty="0"/>
              <a:t>Grafici Pivot</a:t>
            </a:r>
          </a:p>
          <a:p>
            <a:r>
              <a:rPr lang="it-IT" dirty="0"/>
              <a:t>Esercizio</a:t>
            </a:r>
          </a:p>
          <a:p>
            <a:endParaRPr lang="it-IT" dirty="0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8949CAC2-D1CA-099F-CD94-C0441DA2A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3: Tabelle e Grafici Pivot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0E15160-5C18-7106-11AD-680966D98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14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B0B9CFE0-52B2-9954-9002-8815AB6E1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5508112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772D7B0F-DE49-4263-2DF3-AEC4D9E322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/>
              <a:t>Menu "Analisi Tabella Pivot" ("Analizza" nelle versioni meno recenti di Excel)</a:t>
            </a:r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r>
              <a:rPr lang="it-IT" dirty="0"/>
              <a:t>Menu "Progettazione"</a:t>
            </a:r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ESEMPIO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Avanzato_Sessione</a:t>
            </a:r>
            <a:r>
              <a:rPr lang="it-IT" i="1" dirty="0"/>
              <a:t> 3_Voci bilancio Pivot.xlsx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Esploriamo i menu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D872826A-4E9A-46E1-E37C-CB488A8B4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3: Tabelle e Grafici Pivot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988DDF7-CA6E-05FF-AF66-B48B88C22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15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C640A7E3-6930-0C6E-016B-70E9163962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Menu specifici per le Tabelle Pivot</a:t>
            </a:r>
          </a:p>
        </p:txBody>
      </p:sp>
      <p:pic>
        <p:nvPicPr>
          <p:cNvPr id="7" name="Immagine 6" descr="Immagine che contiene schermata, testo, software, Software multimediale&#10;&#10;Descrizione generata automaticamente">
            <a:extLst>
              <a:ext uri="{FF2B5EF4-FFF2-40B4-BE49-F238E27FC236}">
                <a16:creationId xmlns:a16="http://schemas.microsoft.com/office/drawing/2014/main" id="{C29348B7-2CB0-A07A-2695-7DD8231610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19" r="56413" b="87527"/>
          <a:stretch/>
        </p:blipFill>
        <p:spPr>
          <a:xfrm>
            <a:off x="485850" y="3429000"/>
            <a:ext cx="11215687" cy="1224872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DEDCFD45-3A5A-4BD7-99AE-8907DF23C5C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648" r="32950" b="87263"/>
          <a:stretch/>
        </p:blipFill>
        <p:spPr>
          <a:xfrm>
            <a:off x="485850" y="2079219"/>
            <a:ext cx="11217995" cy="826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9460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A90567-0E23-9109-036D-8168AC2B16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DC62D9B7-273E-9360-3F42-3B7AB66EF4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/>
              <a:t>Preparare i dati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Vertical </a:t>
            </a:r>
            <a:r>
              <a:rPr lang="it-IT" dirty="0" err="1">
                <a:uFill>
                  <a:solidFill>
                    <a:srgbClr val="EA3537"/>
                  </a:solidFill>
                </a:uFill>
              </a:rPr>
              <a:t>Table</a:t>
            </a:r>
            <a:r>
              <a:rPr lang="it-IT" dirty="0">
                <a:uFill>
                  <a:solidFill>
                    <a:srgbClr val="EA3537"/>
                  </a:solidFill>
                </a:uFill>
              </a:rPr>
              <a:t> Vs. </a:t>
            </a:r>
            <a:r>
              <a:rPr lang="it-IT" dirty="0" err="1">
                <a:uFill>
                  <a:solidFill>
                    <a:srgbClr val="EA3537"/>
                  </a:solidFill>
                </a:uFill>
              </a:rPr>
              <a:t>Horizontal</a:t>
            </a:r>
            <a:r>
              <a:rPr lang="it-IT" dirty="0">
                <a:uFill>
                  <a:solidFill>
                    <a:srgbClr val="EA3537"/>
                  </a:solidFill>
                </a:uFill>
              </a:rPr>
              <a:t> </a:t>
            </a:r>
            <a:r>
              <a:rPr lang="it-IT" dirty="0" err="1">
                <a:uFill>
                  <a:solidFill>
                    <a:srgbClr val="EA3537"/>
                  </a:solidFill>
                </a:uFill>
              </a:rPr>
              <a:t>Table</a:t>
            </a:r>
            <a:endParaRPr lang="it-IT" dirty="0">
              <a:uFill>
                <a:solidFill>
                  <a:srgbClr val="EA3537"/>
                </a:solidFill>
              </a:uFill>
            </a:endParaRP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Formattare come tabella</a:t>
            </a:r>
          </a:p>
          <a:p>
            <a:r>
              <a:rPr lang="it-IT" dirty="0"/>
              <a:t>Tabelle Pivot</a:t>
            </a:r>
          </a:p>
          <a:p>
            <a:pPr lvl="1"/>
            <a:r>
              <a:rPr lang="it-IT" dirty="0"/>
              <a:t>Inserisci Tabella Pivot</a:t>
            </a:r>
          </a:p>
          <a:p>
            <a:pPr lvl="1"/>
            <a:r>
              <a:rPr lang="it-IT" dirty="0"/>
              <a:t>Menu Campi Tabella Pivot</a:t>
            </a:r>
          </a:p>
          <a:p>
            <a:pPr lvl="1"/>
            <a:r>
              <a:rPr lang="it-IT" dirty="0"/>
              <a:t>Aggiornare una Tabella Pivot</a:t>
            </a:r>
          </a:p>
          <a:p>
            <a:pPr lvl="1"/>
            <a:r>
              <a:rPr lang="it-IT" dirty="0"/>
              <a:t>Menu</a:t>
            </a:r>
          </a:p>
          <a:p>
            <a:pPr lvl="1"/>
            <a:r>
              <a:rPr lang="it-IT" u="sng" dirty="0">
                <a:uFill>
                  <a:solidFill>
                    <a:srgbClr val="EA3537"/>
                  </a:solidFill>
                </a:uFill>
              </a:rPr>
              <a:t>Opzioni Tabella Pivot</a:t>
            </a:r>
          </a:p>
          <a:p>
            <a:pPr lvl="1"/>
            <a:r>
              <a:rPr lang="it-IT" dirty="0"/>
              <a:t>Filtro Dati</a:t>
            </a:r>
          </a:p>
          <a:p>
            <a:pPr lvl="1"/>
            <a:r>
              <a:rPr lang="it-IT" dirty="0"/>
              <a:t>Funzione INFO.DATI.TAB.PIVOT</a:t>
            </a:r>
          </a:p>
          <a:p>
            <a:pPr lvl="1"/>
            <a:r>
              <a:rPr lang="it-IT" dirty="0"/>
              <a:t>Impostazioni campo valore</a:t>
            </a:r>
          </a:p>
          <a:p>
            <a:pPr lvl="1"/>
            <a:r>
              <a:rPr lang="it-IT" dirty="0"/>
              <a:t>Somme incrementali</a:t>
            </a:r>
          </a:p>
          <a:p>
            <a:pPr lvl="1"/>
            <a:r>
              <a:rPr lang="it-IT" dirty="0"/>
              <a:t>Raggruppare i dati</a:t>
            </a:r>
          </a:p>
          <a:p>
            <a:pPr lvl="1"/>
            <a:r>
              <a:rPr lang="it-IT" dirty="0"/>
              <a:t>Pagine filtro rapporto</a:t>
            </a:r>
          </a:p>
          <a:p>
            <a:r>
              <a:rPr lang="it-IT" dirty="0"/>
              <a:t>Grafici Pivot</a:t>
            </a:r>
          </a:p>
          <a:p>
            <a:r>
              <a:rPr lang="it-IT" dirty="0"/>
              <a:t>Esercizio</a:t>
            </a:r>
          </a:p>
          <a:p>
            <a:endParaRPr lang="it-IT" dirty="0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74E0B43-3D76-148C-79D1-945AE1D0D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3: Tabelle e Grafici Pivot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669B94C-BB1B-7318-925F-E15AC79BA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16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F4BD92EA-EF12-8D90-A879-9663FB1548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4263614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0C36985C-0B85-A928-B203-FAD89CDB9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Opzioni Tabella Pivot</a:t>
            </a: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820231EA-023B-669B-E2EA-2729492E039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Opzioni ulteriori sono presenti nel Menu "Opzioni Tabella Pivot"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accedervi: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Analisi Tabella Pivot &gt; Opzioni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Clic destro (nella Tabella Pivot) &gt; Opzioni tabella pivot</a:t>
            </a:r>
          </a:p>
        </p:txBody>
      </p:sp>
      <p:pic>
        <p:nvPicPr>
          <p:cNvPr id="9" name="Segnaposto immagine 8" descr="Immagine che contiene testo, schermata, software, Software multimediale&#10;&#10;Descrizione generata automaticamente">
            <a:extLst>
              <a:ext uri="{FF2B5EF4-FFF2-40B4-BE49-F238E27FC236}">
                <a16:creationId xmlns:a16="http://schemas.microsoft.com/office/drawing/2014/main" id="{D0FB448B-1AB8-DF41-AAB6-A20055F6E55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" r="24"/>
          <a:stretch>
            <a:fillRect/>
          </a:stretch>
        </p:blipFill>
        <p:spPr/>
      </p:pic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C0395136-ED69-1980-467D-208C20C505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3: Tabelle e Grafici Pivot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7C397DF-9F72-5DBE-7393-CE14DE766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17</a:t>
            </a:fld>
            <a:endParaRPr lang="it-IT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790D4652-0F52-B6A4-EDF1-59DC81400D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2740" y="2311194"/>
            <a:ext cx="3430561" cy="3235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1638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F50B9F-1061-04D1-1CF7-E9F05D5BDD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9E475E55-A182-6919-F92F-650156029E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/>
              <a:t>Preparare i dati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Vertical </a:t>
            </a:r>
            <a:r>
              <a:rPr lang="it-IT" dirty="0" err="1">
                <a:uFill>
                  <a:solidFill>
                    <a:srgbClr val="EA3537"/>
                  </a:solidFill>
                </a:uFill>
              </a:rPr>
              <a:t>Table</a:t>
            </a:r>
            <a:r>
              <a:rPr lang="it-IT" dirty="0">
                <a:uFill>
                  <a:solidFill>
                    <a:srgbClr val="EA3537"/>
                  </a:solidFill>
                </a:uFill>
              </a:rPr>
              <a:t> Vs. </a:t>
            </a:r>
            <a:r>
              <a:rPr lang="it-IT" dirty="0" err="1">
                <a:uFill>
                  <a:solidFill>
                    <a:srgbClr val="EA3537"/>
                  </a:solidFill>
                </a:uFill>
              </a:rPr>
              <a:t>Horizontal</a:t>
            </a:r>
            <a:r>
              <a:rPr lang="it-IT" dirty="0">
                <a:uFill>
                  <a:solidFill>
                    <a:srgbClr val="EA3537"/>
                  </a:solidFill>
                </a:uFill>
              </a:rPr>
              <a:t> </a:t>
            </a:r>
            <a:r>
              <a:rPr lang="it-IT" dirty="0" err="1">
                <a:uFill>
                  <a:solidFill>
                    <a:srgbClr val="EA3537"/>
                  </a:solidFill>
                </a:uFill>
              </a:rPr>
              <a:t>Table</a:t>
            </a:r>
            <a:endParaRPr lang="it-IT" dirty="0">
              <a:uFill>
                <a:solidFill>
                  <a:srgbClr val="EA3537"/>
                </a:solidFill>
              </a:uFill>
            </a:endParaRP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Formattare come tabella</a:t>
            </a:r>
          </a:p>
          <a:p>
            <a:r>
              <a:rPr lang="it-IT" dirty="0"/>
              <a:t>Tabelle Pivot</a:t>
            </a:r>
          </a:p>
          <a:p>
            <a:pPr lvl="1"/>
            <a:r>
              <a:rPr lang="it-IT" dirty="0"/>
              <a:t>Inserisci Tabella Pivot</a:t>
            </a:r>
          </a:p>
          <a:p>
            <a:pPr lvl="1"/>
            <a:r>
              <a:rPr lang="it-IT" dirty="0"/>
              <a:t>Menu Campi Tabella Pivot</a:t>
            </a:r>
          </a:p>
          <a:p>
            <a:pPr lvl="1"/>
            <a:r>
              <a:rPr lang="it-IT" dirty="0"/>
              <a:t>Aggiornare una Tabella Pivot</a:t>
            </a:r>
          </a:p>
          <a:p>
            <a:pPr lvl="1"/>
            <a:r>
              <a:rPr lang="it-IT" dirty="0"/>
              <a:t>Menu</a:t>
            </a:r>
          </a:p>
          <a:p>
            <a:pPr lvl="1"/>
            <a:r>
              <a:rPr lang="it-IT" dirty="0"/>
              <a:t>Opzioni Tabella Pivot</a:t>
            </a:r>
          </a:p>
          <a:p>
            <a:pPr lvl="1"/>
            <a:r>
              <a:rPr lang="it-IT" u="sng" dirty="0">
                <a:uFill>
                  <a:solidFill>
                    <a:srgbClr val="EA3537"/>
                  </a:solidFill>
                </a:uFill>
              </a:rPr>
              <a:t>Filtro Dati</a:t>
            </a:r>
          </a:p>
          <a:p>
            <a:pPr lvl="1"/>
            <a:r>
              <a:rPr lang="it-IT" dirty="0"/>
              <a:t>Funzione INFO.DATI.TAB.PIVOT</a:t>
            </a:r>
          </a:p>
          <a:p>
            <a:pPr lvl="1"/>
            <a:r>
              <a:rPr lang="it-IT" dirty="0"/>
              <a:t>Impostazioni campo valore</a:t>
            </a:r>
          </a:p>
          <a:p>
            <a:pPr lvl="1"/>
            <a:r>
              <a:rPr lang="it-IT" dirty="0"/>
              <a:t>Somme incrementali</a:t>
            </a:r>
          </a:p>
          <a:p>
            <a:pPr lvl="1"/>
            <a:r>
              <a:rPr lang="it-IT" dirty="0"/>
              <a:t>Raggruppare i dati</a:t>
            </a:r>
          </a:p>
          <a:p>
            <a:pPr lvl="1"/>
            <a:r>
              <a:rPr lang="it-IT" dirty="0"/>
              <a:t>Pagine filtro rapporto</a:t>
            </a:r>
          </a:p>
          <a:p>
            <a:r>
              <a:rPr lang="it-IT" dirty="0"/>
              <a:t>Grafici Pivot</a:t>
            </a:r>
          </a:p>
          <a:p>
            <a:r>
              <a:rPr lang="it-IT" dirty="0"/>
              <a:t>Esercizio</a:t>
            </a:r>
          </a:p>
          <a:p>
            <a:endParaRPr lang="it-IT" dirty="0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BE71C90F-44DB-B71C-04A2-14911BE8E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3: Tabelle e Grafici Pivot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62A4EA9-EC6A-1F4F-6D60-6CF49CBDD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18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B099C329-3B23-95C8-865E-9B9F14690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4594322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E3A1F015-59CC-6BAE-17EB-E07896A592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Filtro Dati</a:t>
            </a:r>
          </a:p>
        </p:txBody>
      </p:sp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15EA0E28-BF1C-D289-1A2A-CF1E9090A99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I Filtri Dati: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Forniscono pulsanti su cui è possibile fare clic per filtrare le Tabelle Pivot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Indicano lo stato corrente del filtro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Possono essere posizionati anche in un altro foglio di lavoro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Sono una comoda alternativa ai "Filtri Rapporto" delle Tabelle Pivot (Filtri del Menu "Campi Tabella Pivot")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inserirli:</a:t>
            </a:r>
          </a:p>
          <a:p>
            <a:pPr marL="914400" lvl="1" indent="-457200">
              <a:buFont typeface="+mj-lt"/>
              <a:buAutoNum type="arabicPeriod"/>
            </a:pPr>
            <a:r>
              <a:rPr lang="it-IT" dirty="0"/>
              <a:t>Posizionarsi sulla Tabella Pivot</a:t>
            </a:r>
          </a:p>
          <a:p>
            <a:pPr marL="914400" lvl="1" indent="-457200">
              <a:buFont typeface="+mj-lt"/>
              <a:buAutoNum type="arabicPeriod"/>
            </a:pPr>
            <a:r>
              <a:rPr lang="it-IT" dirty="0"/>
              <a:t>Inserisci &gt; Filtro Dati</a:t>
            </a:r>
          </a:p>
          <a:p>
            <a:pPr marL="914400" lvl="1" indent="-457200">
              <a:buFont typeface="+mj-lt"/>
              <a:buAutoNum type="arabicPeriod"/>
            </a:pPr>
            <a:r>
              <a:rPr lang="it-IT" dirty="0"/>
              <a:t>Selezionare il campo (o i campi) per cui generare un Filtro Dati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Sono configurabili: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Menu "Filtro dei dati"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Impostazioni filtro dati (clic destro)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Dimensioni e proprietà (clic destro)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ESERCIZIO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Avanzato_Sessione</a:t>
            </a:r>
            <a:r>
              <a:rPr lang="it-IT" i="1" dirty="0"/>
              <a:t> 3_Voci bilancio Pivot.xlsx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Aggiungiamo un Filtro Dati basato sul campo "Mese"</a:t>
            </a:r>
          </a:p>
          <a:p>
            <a:pPr lvl="1"/>
            <a:endParaRPr lang="it-IT" dirty="0"/>
          </a:p>
          <a:p>
            <a:pPr lvl="1"/>
            <a:endParaRPr lang="it-IT" dirty="0"/>
          </a:p>
        </p:txBody>
      </p:sp>
      <p:pic>
        <p:nvPicPr>
          <p:cNvPr id="8" name="Segnaposto immagine 7" descr="Immagine che contiene testo, schermata, software, schermo&#10;&#10;Descrizione generata automaticamente">
            <a:extLst>
              <a:ext uri="{FF2B5EF4-FFF2-40B4-BE49-F238E27FC236}">
                <a16:creationId xmlns:a16="http://schemas.microsoft.com/office/drawing/2014/main" id="{75F68084-4985-C396-EC64-A23C3AA85ADE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" r="24"/>
          <a:stretch>
            <a:fillRect/>
          </a:stretch>
        </p:blipFill>
        <p:spPr/>
      </p:pic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24B83C56-47DD-E74F-853B-0718B4FB1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3: Tabelle e Grafici Pivot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3E1C1C1-BB01-4167-0B14-C11D21BB8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89993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7A89EA77-5CBF-C75D-B482-1BF526687B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u="sng" dirty="0">
                <a:uFill>
                  <a:solidFill>
                    <a:srgbClr val="EA3537"/>
                  </a:solidFill>
                </a:uFill>
              </a:rPr>
              <a:t>Preparare i dati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Vertical </a:t>
            </a:r>
            <a:r>
              <a:rPr lang="it-IT" dirty="0" err="1">
                <a:uFill>
                  <a:solidFill>
                    <a:srgbClr val="EA3537"/>
                  </a:solidFill>
                </a:uFill>
              </a:rPr>
              <a:t>Table</a:t>
            </a:r>
            <a:r>
              <a:rPr lang="it-IT" dirty="0">
                <a:uFill>
                  <a:solidFill>
                    <a:srgbClr val="EA3537"/>
                  </a:solidFill>
                </a:uFill>
              </a:rPr>
              <a:t> Vs. </a:t>
            </a:r>
            <a:r>
              <a:rPr lang="it-IT" dirty="0" err="1">
                <a:uFill>
                  <a:solidFill>
                    <a:srgbClr val="EA3537"/>
                  </a:solidFill>
                </a:uFill>
              </a:rPr>
              <a:t>Horizontal</a:t>
            </a:r>
            <a:r>
              <a:rPr lang="it-IT" dirty="0">
                <a:uFill>
                  <a:solidFill>
                    <a:srgbClr val="EA3537"/>
                  </a:solidFill>
                </a:uFill>
              </a:rPr>
              <a:t> </a:t>
            </a:r>
            <a:r>
              <a:rPr lang="it-IT" dirty="0" err="1">
                <a:uFill>
                  <a:solidFill>
                    <a:srgbClr val="EA3537"/>
                  </a:solidFill>
                </a:uFill>
              </a:rPr>
              <a:t>Table</a:t>
            </a:r>
            <a:endParaRPr lang="it-IT" dirty="0">
              <a:uFill>
                <a:solidFill>
                  <a:srgbClr val="EA3537"/>
                </a:solidFill>
              </a:uFill>
            </a:endParaRPr>
          </a:p>
          <a:p>
            <a:pPr lvl="1"/>
            <a:r>
              <a:rPr lang="it-IT" dirty="0"/>
              <a:t>Formattare come tabella</a:t>
            </a:r>
          </a:p>
          <a:p>
            <a:r>
              <a:rPr lang="it-IT" dirty="0"/>
              <a:t>Tabelle Pivot</a:t>
            </a:r>
          </a:p>
          <a:p>
            <a:pPr lvl="1"/>
            <a:r>
              <a:rPr lang="it-IT" dirty="0"/>
              <a:t>Inserisci Tabella Pivot</a:t>
            </a:r>
          </a:p>
          <a:p>
            <a:pPr lvl="1"/>
            <a:r>
              <a:rPr lang="it-IT" dirty="0"/>
              <a:t>Menu Campi Tabella Pivot</a:t>
            </a:r>
          </a:p>
          <a:p>
            <a:pPr lvl="1"/>
            <a:r>
              <a:rPr lang="it-IT" dirty="0"/>
              <a:t>Aggiornare una Tabella Pivot</a:t>
            </a:r>
          </a:p>
          <a:p>
            <a:pPr lvl="1"/>
            <a:r>
              <a:rPr lang="it-IT" dirty="0"/>
              <a:t>Menu</a:t>
            </a:r>
          </a:p>
          <a:p>
            <a:pPr lvl="1"/>
            <a:r>
              <a:rPr lang="it-IT" dirty="0"/>
              <a:t>Opzioni Tabella Pivot</a:t>
            </a:r>
          </a:p>
          <a:p>
            <a:pPr lvl="1"/>
            <a:r>
              <a:rPr lang="it-IT" dirty="0"/>
              <a:t>Filtro Dati</a:t>
            </a:r>
          </a:p>
          <a:p>
            <a:pPr lvl="1"/>
            <a:r>
              <a:rPr lang="it-IT" dirty="0"/>
              <a:t>Funzione INFO.DATI.TAB.PIVOT</a:t>
            </a:r>
          </a:p>
          <a:p>
            <a:pPr lvl="1"/>
            <a:r>
              <a:rPr lang="it-IT" dirty="0"/>
              <a:t>Impostazioni campo valore</a:t>
            </a:r>
          </a:p>
          <a:p>
            <a:pPr lvl="1"/>
            <a:r>
              <a:rPr lang="it-IT" dirty="0"/>
              <a:t>Somme incrementali</a:t>
            </a:r>
          </a:p>
          <a:p>
            <a:pPr lvl="1"/>
            <a:r>
              <a:rPr lang="it-IT" dirty="0"/>
              <a:t>Raggruppare i dati</a:t>
            </a:r>
          </a:p>
          <a:p>
            <a:pPr lvl="1"/>
            <a:r>
              <a:rPr lang="it-IT" dirty="0"/>
              <a:t>Pagine filtro rapporto</a:t>
            </a:r>
          </a:p>
          <a:p>
            <a:r>
              <a:rPr lang="it-IT" dirty="0"/>
              <a:t>Grafici Pivot</a:t>
            </a:r>
          </a:p>
          <a:p>
            <a:r>
              <a:rPr lang="it-IT" dirty="0"/>
              <a:t>Esercizio</a:t>
            </a:r>
          </a:p>
          <a:p>
            <a:endParaRPr lang="it-IT" dirty="0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0C88BA78-2529-789E-5BBC-1C646711E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3: Tabelle e Grafici Pivot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4DF344B-0075-78FC-F79E-229EFA46A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D989598F-9B56-3D66-6CEC-CC718E9A1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1587765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B30963CF-4667-C34B-48DB-C731A6770C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Filtro Dati</a:t>
            </a: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81C0C8DF-8750-E204-047D-C5F440CB77A1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Un Filtro Dati può essere connesso a più Tabelle Pivot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gestire le connessioni del Filtro Dati:</a:t>
            </a:r>
          </a:p>
          <a:p>
            <a:pPr marL="800100" lvl="1" indent="-342900">
              <a:buFont typeface="+mj-lt"/>
              <a:buAutoNum type="arabicPeriod"/>
            </a:pPr>
            <a:r>
              <a:rPr lang="it-IT" dirty="0"/>
              <a:t>Posizionarsi sul Filtro Dati</a:t>
            </a:r>
          </a:p>
          <a:p>
            <a:pPr marL="800100" lvl="1" indent="-342900">
              <a:buFont typeface="+mj-lt"/>
              <a:buAutoNum type="arabicPeriod"/>
            </a:pPr>
            <a:r>
              <a:rPr lang="it-IT" dirty="0"/>
              <a:t>Clic destro &gt; Connessioni rapporto</a:t>
            </a:r>
          </a:p>
          <a:p>
            <a:pPr marL="800100" lvl="1" indent="-342900">
              <a:buFont typeface="+mj-lt"/>
              <a:buAutoNum type="arabicPeriod"/>
            </a:pPr>
            <a:r>
              <a:rPr lang="it-IT" dirty="0"/>
              <a:t>Selezionare le Tabelle Pivot a cui connettere il Filtro Dati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ESEMPIO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Avanzato_Sessione</a:t>
            </a:r>
            <a:r>
              <a:rPr lang="it-IT" i="1" dirty="0"/>
              <a:t> 3_Voci bilancio Pivot Filtro Dati.xlsx</a:t>
            </a:r>
          </a:p>
        </p:txBody>
      </p:sp>
      <p:pic>
        <p:nvPicPr>
          <p:cNvPr id="9" name="Segnaposto immagine 8" descr="Immagine che contiene testo, schermata, software, schermo&#10;&#10;Descrizione generata automaticamente">
            <a:extLst>
              <a:ext uri="{FF2B5EF4-FFF2-40B4-BE49-F238E27FC236}">
                <a16:creationId xmlns:a16="http://schemas.microsoft.com/office/drawing/2014/main" id="{B82E78F9-8EA5-D1AE-7FA0-367B9314A754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" r="24"/>
          <a:stretch>
            <a:fillRect/>
          </a:stretch>
        </p:blipFill>
        <p:spPr/>
      </p:pic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D7868C50-CB82-1171-8BB8-847513B352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3: Tabelle e Grafici Pivot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333A63A-5BDF-5FAE-CA97-ABBE2FE37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20</a:t>
            </a:fld>
            <a:endParaRPr lang="it-IT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0CDF2DBC-B99F-6735-004E-56D07EF869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5335" y="3301552"/>
            <a:ext cx="3103235" cy="1485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8393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49A526-2E1B-DAEA-0388-20B3229D65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8360A693-8EB3-B29D-0728-85B40447AD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/>
              <a:t>Preparare i dati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Vertical </a:t>
            </a:r>
            <a:r>
              <a:rPr lang="it-IT" dirty="0" err="1">
                <a:uFill>
                  <a:solidFill>
                    <a:srgbClr val="EA3537"/>
                  </a:solidFill>
                </a:uFill>
              </a:rPr>
              <a:t>Table</a:t>
            </a:r>
            <a:r>
              <a:rPr lang="it-IT" dirty="0">
                <a:uFill>
                  <a:solidFill>
                    <a:srgbClr val="EA3537"/>
                  </a:solidFill>
                </a:uFill>
              </a:rPr>
              <a:t> Vs. </a:t>
            </a:r>
            <a:r>
              <a:rPr lang="it-IT" dirty="0" err="1">
                <a:uFill>
                  <a:solidFill>
                    <a:srgbClr val="EA3537"/>
                  </a:solidFill>
                </a:uFill>
              </a:rPr>
              <a:t>Horizontal</a:t>
            </a:r>
            <a:r>
              <a:rPr lang="it-IT" dirty="0">
                <a:uFill>
                  <a:solidFill>
                    <a:srgbClr val="EA3537"/>
                  </a:solidFill>
                </a:uFill>
              </a:rPr>
              <a:t> </a:t>
            </a:r>
            <a:r>
              <a:rPr lang="it-IT" dirty="0" err="1">
                <a:uFill>
                  <a:solidFill>
                    <a:srgbClr val="EA3537"/>
                  </a:solidFill>
                </a:uFill>
              </a:rPr>
              <a:t>Table</a:t>
            </a:r>
            <a:endParaRPr lang="it-IT" dirty="0">
              <a:uFill>
                <a:solidFill>
                  <a:srgbClr val="EA3537"/>
                </a:solidFill>
              </a:uFill>
            </a:endParaRP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Formattare come tabella</a:t>
            </a:r>
          </a:p>
          <a:p>
            <a:r>
              <a:rPr lang="it-IT" dirty="0"/>
              <a:t>Tabelle Pivot</a:t>
            </a:r>
          </a:p>
          <a:p>
            <a:pPr lvl="1"/>
            <a:r>
              <a:rPr lang="it-IT" dirty="0"/>
              <a:t>Inserisci Tabella Pivot</a:t>
            </a:r>
          </a:p>
          <a:p>
            <a:pPr lvl="1"/>
            <a:r>
              <a:rPr lang="it-IT" dirty="0"/>
              <a:t>Menu Campi Tabella Pivot</a:t>
            </a:r>
          </a:p>
          <a:p>
            <a:pPr lvl="1"/>
            <a:r>
              <a:rPr lang="it-IT" dirty="0"/>
              <a:t>Aggiornare una Tabella Pivot</a:t>
            </a:r>
          </a:p>
          <a:p>
            <a:pPr lvl="1"/>
            <a:r>
              <a:rPr lang="it-IT" dirty="0"/>
              <a:t>Menu</a:t>
            </a:r>
          </a:p>
          <a:p>
            <a:pPr lvl="1"/>
            <a:r>
              <a:rPr lang="it-IT" dirty="0"/>
              <a:t>Opzioni Tabella Pivot</a:t>
            </a:r>
          </a:p>
          <a:p>
            <a:pPr lvl="1"/>
            <a:r>
              <a:rPr lang="it-IT" dirty="0"/>
              <a:t>Filtro Dati</a:t>
            </a:r>
          </a:p>
          <a:p>
            <a:pPr lvl="1"/>
            <a:r>
              <a:rPr lang="it-IT" u="sng" dirty="0">
                <a:uFill>
                  <a:solidFill>
                    <a:srgbClr val="EA3537"/>
                  </a:solidFill>
                </a:uFill>
              </a:rPr>
              <a:t>Funzione INFO.DATI.TAB.PIVOT</a:t>
            </a:r>
          </a:p>
          <a:p>
            <a:pPr lvl="1"/>
            <a:r>
              <a:rPr lang="it-IT" dirty="0"/>
              <a:t>Impostazioni campo valore</a:t>
            </a:r>
          </a:p>
          <a:p>
            <a:pPr lvl="1"/>
            <a:r>
              <a:rPr lang="it-IT" dirty="0"/>
              <a:t>Somme incrementali</a:t>
            </a:r>
          </a:p>
          <a:p>
            <a:pPr lvl="1"/>
            <a:r>
              <a:rPr lang="it-IT" dirty="0"/>
              <a:t>Raggruppare i dati</a:t>
            </a:r>
          </a:p>
          <a:p>
            <a:pPr lvl="1"/>
            <a:r>
              <a:rPr lang="it-IT" dirty="0"/>
              <a:t>Pagine filtro rapporto</a:t>
            </a:r>
          </a:p>
          <a:p>
            <a:r>
              <a:rPr lang="it-IT" dirty="0"/>
              <a:t>Grafici Pivot</a:t>
            </a:r>
          </a:p>
          <a:p>
            <a:r>
              <a:rPr lang="it-IT" dirty="0"/>
              <a:t>Esercizio</a:t>
            </a:r>
          </a:p>
          <a:p>
            <a:endParaRPr lang="it-IT" dirty="0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61175C-6EEF-7BB1-7D29-9B3572A14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3: Tabelle e Grafici Pivot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EFE1CF9-1DCA-CD5C-5A67-93BDD9E7D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21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2FC5D531-9AE3-0E37-C37D-45C0AC2C6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30836482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48159AD2-1EDE-9684-2088-564E5DF0EC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400" dirty="0"/>
              <a:t>Funzione INFO.DATI.TAB.PIVOT</a:t>
            </a:r>
          </a:p>
        </p:txBody>
      </p:sp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3F293B69-F88A-7834-3418-A383CB701C5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Una Tabella Pivot è una tabella dinamica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È possibile mappare una Tabella Pivot in una Tabella a dimensioni fisse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Non si può semplicemente inserire riferimenti di cella collegati alle celle della Tabella Pivot (in quanto, essendo questa dinamica, variano)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Bisogna usare la funzione INFO.DATI.TAB.PIVOT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Excel la usa automaticamente se è attiva l'opzione "Genera INFO.DATI.TAB.PIVOT" in "Analisi tabella pivot &gt; Opzioni"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ESEMPIO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Avanzato_Sessione</a:t>
            </a:r>
            <a:r>
              <a:rPr lang="it-IT" i="1" dirty="0"/>
              <a:t> 3_Voci bilancio Pivot Info Dati.xlsx</a:t>
            </a:r>
          </a:p>
        </p:txBody>
      </p:sp>
      <p:pic>
        <p:nvPicPr>
          <p:cNvPr id="8" name="Segnaposto immagine 7" descr="Immagine che contiene testo, schermata, software, Software multimediale&#10;&#10;Descrizione generata automaticamente">
            <a:extLst>
              <a:ext uri="{FF2B5EF4-FFF2-40B4-BE49-F238E27FC236}">
                <a16:creationId xmlns:a16="http://schemas.microsoft.com/office/drawing/2014/main" id="{C001D815-F44A-1DD6-1D5C-AE20A211556F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" r="24"/>
          <a:stretch>
            <a:fillRect/>
          </a:stretch>
        </p:blipFill>
        <p:spPr/>
      </p:pic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67CA6D90-0EEC-A0DA-4249-2A8439A11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3: Tabelle e Grafici Pivot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DF03953-F87E-AA83-FADD-AEA7012EC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075346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796594-24E9-6180-4852-D60BAE8EE9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C32391C8-0A70-BD41-172E-6BEA53BF7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/>
              <a:t>Preparare i dati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Vertical </a:t>
            </a:r>
            <a:r>
              <a:rPr lang="it-IT" dirty="0" err="1">
                <a:uFill>
                  <a:solidFill>
                    <a:srgbClr val="EA3537"/>
                  </a:solidFill>
                </a:uFill>
              </a:rPr>
              <a:t>Table</a:t>
            </a:r>
            <a:r>
              <a:rPr lang="it-IT" dirty="0">
                <a:uFill>
                  <a:solidFill>
                    <a:srgbClr val="EA3537"/>
                  </a:solidFill>
                </a:uFill>
              </a:rPr>
              <a:t> Vs. </a:t>
            </a:r>
            <a:r>
              <a:rPr lang="it-IT" dirty="0" err="1">
                <a:uFill>
                  <a:solidFill>
                    <a:srgbClr val="EA3537"/>
                  </a:solidFill>
                </a:uFill>
              </a:rPr>
              <a:t>Horizontal</a:t>
            </a:r>
            <a:r>
              <a:rPr lang="it-IT" dirty="0">
                <a:uFill>
                  <a:solidFill>
                    <a:srgbClr val="EA3537"/>
                  </a:solidFill>
                </a:uFill>
              </a:rPr>
              <a:t> </a:t>
            </a:r>
            <a:r>
              <a:rPr lang="it-IT" dirty="0" err="1">
                <a:uFill>
                  <a:solidFill>
                    <a:srgbClr val="EA3537"/>
                  </a:solidFill>
                </a:uFill>
              </a:rPr>
              <a:t>Table</a:t>
            </a:r>
            <a:endParaRPr lang="it-IT" dirty="0">
              <a:uFill>
                <a:solidFill>
                  <a:srgbClr val="EA3537"/>
                </a:solidFill>
              </a:uFill>
            </a:endParaRP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Formattare come tabella</a:t>
            </a:r>
          </a:p>
          <a:p>
            <a:r>
              <a:rPr lang="it-IT" dirty="0"/>
              <a:t>Tabelle Pivot</a:t>
            </a:r>
          </a:p>
          <a:p>
            <a:pPr lvl="1"/>
            <a:r>
              <a:rPr lang="it-IT" dirty="0"/>
              <a:t>Inserisci Tabella Pivot</a:t>
            </a:r>
          </a:p>
          <a:p>
            <a:pPr lvl="1"/>
            <a:r>
              <a:rPr lang="it-IT" dirty="0"/>
              <a:t>Menu Campi Tabella Pivot</a:t>
            </a:r>
          </a:p>
          <a:p>
            <a:pPr lvl="1"/>
            <a:r>
              <a:rPr lang="it-IT" dirty="0"/>
              <a:t>Aggiornare una Tabella Pivot</a:t>
            </a:r>
          </a:p>
          <a:p>
            <a:pPr lvl="1"/>
            <a:r>
              <a:rPr lang="it-IT" dirty="0"/>
              <a:t>Menu</a:t>
            </a:r>
          </a:p>
          <a:p>
            <a:pPr lvl="1"/>
            <a:r>
              <a:rPr lang="it-IT" dirty="0"/>
              <a:t>Opzioni Tabella Pivot</a:t>
            </a:r>
          </a:p>
          <a:p>
            <a:pPr lvl="1"/>
            <a:r>
              <a:rPr lang="it-IT" dirty="0"/>
              <a:t>Filtro Dati</a:t>
            </a:r>
          </a:p>
          <a:p>
            <a:pPr lvl="1"/>
            <a:r>
              <a:rPr lang="it-IT" dirty="0"/>
              <a:t>Funzione INFO.DATI.TAB.PIVOT</a:t>
            </a:r>
          </a:p>
          <a:p>
            <a:pPr lvl="1"/>
            <a:r>
              <a:rPr lang="it-IT" u="sng" dirty="0">
                <a:uFill>
                  <a:solidFill>
                    <a:srgbClr val="EA3537"/>
                  </a:solidFill>
                </a:uFill>
              </a:rPr>
              <a:t>Impostazioni campo valore</a:t>
            </a:r>
          </a:p>
          <a:p>
            <a:pPr lvl="1"/>
            <a:r>
              <a:rPr lang="it-IT" dirty="0"/>
              <a:t>Somme incrementali</a:t>
            </a:r>
          </a:p>
          <a:p>
            <a:pPr lvl="1"/>
            <a:r>
              <a:rPr lang="it-IT" dirty="0"/>
              <a:t>Raggruppare i dati</a:t>
            </a:r>
          </a:p>
          <a:p>
            <a:pPr lvl="1"/>
            <a:r>
              <a:rPr lang="it-IT" dirty="0"/>
              <a:t>Pagine filtro rapporto</a:t>
            </a:r>
          </a:p>
          <a:p>
            <a:r>
              <a:rPr lang="it-IT" dirty="0"/>
              <a:t>Grafici Pivot</a:t>
            </a:r>
          </a:p>
          <a:p>
            <a:r>
              <a:rPr lang="it-IT" dirty="0"/>
              <a:t>Esercizio</a:t>
            </a:r>
          </a:p>
          <a:p>
            <a:endParaRPr lang="it-IT" dirty="0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E57BFD83-AAEA-D72D-68D5-51387DCE4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3: Tabelle e Grafici Pivot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134B28C-50EB-B725-9441-1DF1BC543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23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1363DD65-BA5C-0FB5-210A-302B1C448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431366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C8413073-E6F1-C7F8-D845-C57860F3F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Impostazioni campo valore</a:t>
            </a:r>
          </a:p>
        </p:txBody>
      </p:sp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3A59A3F9-949D-E5A7-CB75-996FD2F91B3E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Le Tabelle Pivot consentono di riepilogare i dati in molti modi diversi (es. Somma, Conteggio, Media, Massimo, Minimo)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scegliere quale modalità di riepilogo utilizzare:</a:t>
            </a:r>
          </a:p>
          <a:p>
            <a:pPr marL="800100" lvl="1" indent="-342900">
              <a:buFont typeface="+mj-lt"/>
              <a:buAutoNum type="arabicPeriod"/>
            </a:pPr>
            <a:r>
              <a:rPr lang="it-IT" dirty="0"/>
              <a:t>Posizionarsi sul campo (in Valori del Menu "Campi Tabella Pivot")</a:t>
            </a:r>
          </a:p>
          <a:p>
            <a:pPr marL="800100" lvl="1" indent="-342900">
              <a:buFont typeface="+mj-lt"/>
              <a:buAutoNum type="arabicPeriod"/>
            </a:pPr>
            <a:r>
              <a:rPr lang="it-IT" dirty="0"/>
              <a:t>Impostazioni campo valore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Nella stessa Tabella Pivot posso inserire in "Valori" lo stesso campo più volte con differenti riepiloghi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ESERCIZIO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Avanzato_Sessione</a:t>
            </a:r>
            <a:r>
              <a:rPr lang="it-IT" i="1" dirty="0"/>
              <a:t> 3_Vendite.xlsx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Impostare: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Anni come Filtri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Data ordine come Righe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Somma, Conteggio, Media, Max, Min di Vendite come Valori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pic>
        <p:nvPicPr>
          <p:cNvPr id="8" name="Segnaposto immagine 7" descr="Immagine che contiene testo, schermata, software, Software multimediale&#10;&#10;Descrizione generata automaticamente">
            <a:extLst>
              <a:ext uri="{FF2B5EF4-FFF2-40B4-BE49-F238E27FC236}">
                <a16:creationId xmlns:a16="http://schemas.microsoft.com/office/drawing/2014/main" id="{32ABAAC0-612F-258C-9CEB-F8FC21CA42A2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" r="24"/>
          <a:stretch>
            <a:fillRect/>
          </a:stretch>
        </p:blipFill>
        <p:spPr/>
      </p:pic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484D9993-4B52-E960-754C-9B74D9577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3: Tabelle e Grafici Pivot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F5D58AE-D3EB-AD87-A861-FDF60CA5C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24</a:t>
            </a:fld>
            <a:endParaRPr lang="it-IT" dirty="0"/>
          </a:p>
        </p:txBody>
      </p:sp>
      <p:pic>
        <p:nvPicPr>
          <p:cNvPr id="10" name="Immagine 9" descr="Immagine che contiene testo, elettronica, schermata, schermo&#10;&#10;Descrizione generata automaticamente">
            <a:extLst>
              <a:ext uri="{FF2B5EF4-FFF2-40B4-BE49-F238E27FC236}">
                <a16:creationId xmlns:a16="http://schemas.microsoft.com/office/drawing/2014/main" id="{A5A063CE-7C2A-5930-6D3B-8A636B2D6C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3077" y="2476162"/>
            <a:ext cx="3709887" cy="307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7131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BC0ADF-B5C6-A856-3D32-A30536CFAB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8086A923-00D7-6787-AA70-C74BB81D7A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/>
              <a:t>Preparare i dati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Vertical </a:t>
            </a:r>
            <a:r>
              <a:rPr lang="it-IT" dirty="0" err="1">
                <a:uFill>
                  <a:solidFill>
                    <a:srgbClr val="EA3537"/>
                  </a:solidFill>
                </a:uFill>
              </a:rPr>
              <a:t>Table</a:t>
            </a:r>
            <a:r>
              <a:rPr lang="it-IT" dirty="0">
                <a:uFill>
                  <a:solidFill>
                    <a:srgbClr val="EA3537"/>
                  </a:solidFill>
                </a:uFill>
              </a:rPr>
              <a:t> Vs. </a:t>
            </a:r>
            <a:r>
              <a:rPr lang="it-IT" dirty="0" err="1">
                <a:uFill>
                  <a:solidFill>
                    <a:srgbClr val="EA3537"/>
                  </a:solidFill>
                </a:uFill>
              </a:rPr>
              <a:t>Horizontal</a:t>
            </a:r>
            <a:r>
              <a:rPr lang="it-IT" dirty="0">
                <a:uFill>
                  <a:solidFill>
                    <a:srgbClr val="EA3537"/>
                  </a:solidFill>
                </a:uFill>
              </a:rPr>
              <a:t> </a:t>
            </a:r>
            <a:r>
              <a:rPr lang="it-IT" dirty="0" err="1">
                <a:uFill>
                  <a:solidFill>
                    <a:srgbClr val="EA3537"/>
                  </a:solidFill>
                </a:uFill>
              </a:rPr>
              <a:t>Table</a:t>
            </a:r>
            <a:endParaRPr lang="it-IT" dirty="0">
              <a:uFill>
                <a:solidFill>
                  <a:srgbClr val="EA3537"/>
                </a:solidFill>
              </a:uFill>
            </a:endParaRP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Formattare come tabella</a:t>
            </a:r>
          </a:p>
          <a:p>
            <a:r>
              <a:rPr lang="it-IT" dirty="0"/>
              <a:t>Tabelle Pivot</a:t>
            </a:r>
          </a:p>
          <a:p>
            <a:pPr lvl="1"/>
            <a:r>
              <a:rPr lang="it-IT" dirty="0"/>
              <a:t>Inserisci Tabella Pivot</a:t>
            </a:r>
          </a:p>
          <a:p>
            <a:pPr lvl="1"/>
            <a:r>
              <a:rPr lang="it-IT" dirty="0"/>
              <a:t>Menu Campi Tabella Pivot</a:t>
            </a:r>
          </a:p>
          <a:p>
            <a:pPr lvl="1"/>
            <a:r>
              <a:rPr lang="it-IT" dirty="0"/>
              <a:t>Aggiornare una Tabella Pivot</a:t>
            </a:r>
          </a:p>
          <a:p>
            <a:pPr lvl="1"/>
            <a:r>
              <a:rPr lang="it-IT" dirty="0"/>
              <a:t>Menu</a:t>
            </a:r>
          </a:p>
          <a:p>
            <a:pPr lvl="1"/>
            <a:r>
              <a:rPr lang="it-IT" dirty="0"/>
              <a:t>Opzioni Tabella Pivot</a:t>
            </a:r>
          </a:p>
          <a:p>
            <a:pPr lvl="1"/>
            <a:r>
              <a:rPr lang="it-IT" dirty="0"/>
              <a:t>Filtro Dati</a:t>
            </a:r>
          </a:p>
          <a:p>
            <a:pPr lvl="1"/>
            <a:r>
              <a:rPr lang="it-IT" dirty="0"/>
              <a:t>Funzione INFO.DATI.TAB.PIVOT</a:t>
            </a:r>
          </a:p>
          <a:p>
            <a:pPr lvl="1"/>
            <a:r>
              <a:rPr lang="it-IT" dirty="0"/>
              <a:t>Impostazioni campo valore</a:t>
            </a:r>
          </a:p>
          <a:p>
            <a:pPr lvl="1"/>
            <a:r>
              <a:rPr lang="it-IT" u="sng" dirty="0">
                <a:uFill>
                  <a:solidFill>
                    <a:srgbClr val="EA3537"/>
                  </a:solidFill>
                </a:uFill>
              </a:rPr>
              <a:t>Somme incrementali</a:t>
            </a:r>
          </a:p>
          <a:p>
            <a:pPr lvl="1"/>
            <a:r>
              <a:rPr lang="it-IT" dirty="0"/>
              <a:t>Raggruppare i dati</a:t>
            </a:r>
          </a:p>
          <a:p>
            <a:pPr lvl="1"/>
            <a:r>
              <a:rPr lang="it-IT" dirty="0"/>
              <a:t>Pagine filtro rapporto</a:t>
            </a:r>
          </a:p>
          <a:p>
            <a:r>
              <a:rPr lang="it-IT" dirty="0"/>
              <a:t>Grafici Pivot</a:t>
            </a:r>
          </a:p>
          <a:p>
            <a:r>
              <a:rPr lang="it-IT" dirty="0"/>
              <a:t>Esercizio</a:t>
            </a:r>
          </a:p>
          <a:p>
            <a:endParaRPr lang="it-IT" dirty="0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6B08D3BE-75E9-CEA6-C7F0-25CF973C3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3: Tabelle e Grafici Pivot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FB05880-F6DE-B2DC-255F-D978978AE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25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A1049DDD-406F-9EA4-2A6A-3B9832A20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31400780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1DDD0FE0-29A3-9BF9-360E-96C3A3AA54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Potrebbe essere comodo avere un riepilogo come somma incrementale (una cumulata)</a:t>
            </a:r>
          </a:p>
          <a:p>
            <a:r>
              <a:rPr lang="it-IT" dirty="0"/>
              <a:t>Per impostarlo in "Impostazioni campo valore" in "Mostra valori come" selezionare:</a:t>
            </a:r>
          </a:p>
          <a:p>
            <a:pPr lvl="1"/>
            <a:r>
              <a:rPr lang="it-IT" dirty="0"/>
              <a:t>Totale parziale in (per ottenere la cumulata)</a:t>
            </a:r>
          </a:p>
          <a:p>
            <a:pPr lvl="1"/>
            <a:r>
              <a:rPr lang="it-IT" dirty="0"/>
              <a:t>% del totale parziale in (per ottenere la cumulata percentuale)</a:t>
            </a:r>
          </a:p>
          <a:p>
            <a:endParaRPr lang="it-IT" dirty="0"/>
          </a:p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ESEMPIO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Avanzato_Sessione</a:t>
            </a:r>
            <a:r>
              <a:rPr lang="it-IT" i="1" dirty="0"/>
              <a:t> 3_Somme incrementali.xlsx</a:t>
            </a:r>
          </a:p>
          <a:p>
            <a:endParaRPr lang="it-IT" dirty="0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932D758E-844B-4F82-433C-04E6704CC7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3: Tabelle e Grafici Pivot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2397529-2EA5-32FF-9034-8CE374A77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26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BAFB5E6D-8B1A-E9F8-0E81-10FC73E75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Somme incrementali</a:t>
            </a:r>
          </a:p>
        </p:txBody>
      </p:sp>
    </p:spTree>
    <p:extLst>
      <p:ext uri="{BB962C8B-B14F-4D97-AF65-F5344CB8AC3E}">
        <p14:creationId xmlns:p14="http://schemas.microsoft.com/office/powerpoint/2010/main" val="13403657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AD1983-8725-6D5F-127C-321C31682C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9CC55426-FE37-6D7C-3361-36BF17D721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/>
              <a:t>Preparare i dati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Vertical </a:t>
            </a:r>
            <a:r>
              <a:rPr lang="it-IT" dirty="0" err="1">
                <a:uFill>
                  <a:solidFill>
                    <a:srgbClr val="EA3537"/>
                  </a:solidFill>
                </a:uFill>
              </a:rPr>
              <a:t>Table</a:t>
            </a:r>
            <a:r>
              <a:rPr lang="it-IT" dirty="0">
                <a:uFill>
                  <a:solidFill>
                    <a:srgbClr val="EA3537"/>
                  </a:solidFill>
                </a:uFill>
              </a:rPr>
              <a:t> Vs. </a:t>
            </a:r>
            <a:r>
              <a:rPr lang="it-IT" dirty="0" err="1">
                <a:uFill>
                  <a:solidFill>
                    <a:srgbClr val="EA3537"/>
                  </a:solidFill>
                </a:uFill>
              </a:rPr>
              <a:t>Horizontal</a:t>
            </a:r>
            <a:r>
              <a:rPr lang="it-IT" dirty="0">
                <a:uFill>
                  <a:solidFill>
                    <a:srgbClr val="EA3537"/>
                  </a:solidFill>
                </a:uFill>
              </a:rPr>
              <a:t> </a:t>
            </a:r>
            <a:r>
              <a:rPr lang="it-IT" dirty="0" err="1">
                <a:uFill>
                  <a:solidFill>
                    <a:srgbClr val="EA3537"/>
                  </a:solidFill>
                </a:uFill>
              </a:rPr>
              <a:t>Table</a:t>
            </a:r>
            <a:endParaRPr lang="it-IT" dirty="0">
              <a:uFill>
                <a:solidFill>
                  <a:srgbClr val="EA3537"/>
                </a:solidFill>
              </a:uFill>
            </a:endParaRP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Formattare come tabella</a:t>
            </a:r>
          </a:p>
          <a:p>
            <a:r>
              <a:rPr lang="it-IT" dirty="0"/>
              <a:t>Tabelle Pivot</a:t>
            </a:r>
          </a:p>
          <a:p>
            <a:pPr lvl="1"/>
            <a:r>
              <a:rPr lang="it-IT" dirty="0"/>
              <a:t>Inserisci Tabella Pivot</a:t>
            </a:r>
          </a:p>
          <a:p>
            <a:pPr lvl="1"/>
            <a:r>
              <a:rPr lang="it-IT" dirty="0"/>
              <a:t>Menu Campi Tabella Pivot</a:t>
            </a:r>
          </a:p>
          <a:p>
            <a:pPr lvl="1"/>
            <a:r>
              <a:rPr lang="it-IT" dirty="0"/>
              <a:t>Aggiornare una Tabella Pivot</a:t>
            </a:r>
          </a:p>
          <a:p>
            <a:pPr lvl="1"/>
            <a:r>
              <a:rPr lang="it-IT" dirty="0"/>
              <a:t>Menu</a:t>
            </a:r>
          </a:p>
          <a:p>
            <a:pPr lvl="1"/>
            <a:r>
              <a:rPr lang="it-IT" dirty="0"/>
              <a:t>Opzioni Tabella Pivot</a:t>
            </a:r>
          </a:p>
          <a:p>
            <a:pPr lvl="1"/>
            <a:r>
              <a:rPr lang="it-IT" dirty="0"/>
              <a:t>Filtro Dati</a:t>
            </a:r>
          </a:p>
          <a:p>
            <a:pPr lvl="1"/>
            <a:r>
              <a:rPr lang="it-IT" dirty="0"/>
              <a:t>Funzione INFO.DATI.TAB.PIVOT</a:t>
            </a:r>
          </a:p>
          <a:p>
            <a:pPr lvl="1"/>
            <a:r>
              <a:rPr lang="it-IT" dirty="0"/>
              <a:t>Impostazioni campo valore</a:t>
            </a:r>
          </a:p>
          <a:p>
            <a:pPr lvl="1"/>
            <a:r>
              <a:rPr lang="it-IT" dirty="0"/>
              <a:t>Somme incrementali</a:t>
            </a:r>
          </a:p>
          <a:p>
            <a:pPr lvl="1"/>
            <a:r>
              <a:rPr lang="it-IT" u="sng" dirty="0">
                <a:uFill>
                  <a:solidFill>
                    <a:srgbClr val="EA3537"/>
                  </a:solidFill>
                </a:uFill>
              </a:rPr>
              <a:t>Raggruppare i dati</a:t>
            </a:r>
          </a:p>
          <a:p>
            <a:pPr lvl="1"/>
            <a:r>
              <a:rPr lang="it-IT" dirty="0"/>
              <a:t>Pagine filtro rapporto</a:t>
            </a:r>
          </a:p>
          <a:p>
            <a:r>
              <a:rPr lang="it-IT" dirty="0"/>
              <a:t>Grafici Pivot</a:t>
            </a:r>
          </a:p>
          <a:p>
            <a:r>
              <a:rPr lang="it-IT" dirty="0"/>
              <a:t>Esercizio</a:t>
            </a:r>
          </a:p>
          <a:p>
            <a:endParaRPr lang="it-IT" dirty="0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25B32E9D-4A41-1DB7-8AE3-F55A752B0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3: Tabelle e Grafici Pivot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7F3C658-7917-3C00-AE0A-15083F5F0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27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38D52ADA-880D-48C6-2FA9-8DCA6F9D0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9037332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7E276C68-7798-3B6B-00B8-F400D9EA13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/>
              <a:t>Se abbiamo bisogno di un raggruppamento non presente nella Tabella (es. abbiamo le Regioni ma non sono raggruppate in Nord, Centro e Sud) possiamo farlo direttamente dalla Tabella Pivot</a:t>
            </a:r>
          </a:p>
          <a:p>
            <a:r>
              <a:rPr lang="it-IT" dirty="0"/>
              <a:t>Per farlo (nella Tabella Pivot):</a:t>
            </a:r>
          </a:p>
          <a:p>
            <a:pPr marL="914400" lvl="1" indent="-457200">
              <a:buFont typeface="+mj-lt"/>
              <a:buAutoNum type="arabicPeriod"/>
            </a:pPr>
            <a:r>
              <a:rPr lang="it-IT" dirty="0"/>
              <a:t>Selezionare gli elementi da raggruppare (tenendo premuto CTRL se non adiacenti)</a:t>
            </a:r>
          </a:p>
          <a:p>
            <a:pPr marL="914400" lvl="1" indent="-457200">
              <a:buFont typeface="+mj-lt"/>
              <a:buAutoNum type="arabicPeriod"/>
            </a:pPr>
            <a:r>
              <a:rPr lang="it-IT" dirty="0"/>
              <a:t>Clic destro</a:t>
            </a:r>
          </a:p>
          <a:p>
            <a:pPr marL="914400" lvl="1" indent="-457200">
              <a:buFont typeface="+mj-lt"/>
              <a:buAutoNum type="arabicPeriod"/>
            </a:pPr>
            <a:r>
              <a:rPr lang="it-IT" dirty="0"/>
              <a:t>Raggruppa</a:t>
            </a:r>
          </a:p>
          <a:p>
            <a:endParaRPr lang="it-IT" dirty="0"/>
          </a:p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ESERCIZIO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Avanzato_Sessione</a:t>
            </a:r>
            <a:r>
              <a:rPr lang="it-IT" i="1" dirty="0"/>
              <a:t> 3_Vendite No Aree.xlsx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Raggruppare le Regioni nel seguente modo:</a:t>
            </a:r>
          </a:p>
          <a:p>
            <a:pPr marL="742950" lvl="1" indent="-285750"/>
            <a:r>
              <a:rPr lang="it-IT" i="1" dirty="0"/>
              <a:t>Nord: Lombardia, Emilia</a:t>
            </a:r>
          </a:p>
          <a:p>
            <a:pPr marL="742950" lvl="1" indent="-285750"/>
            <a:r>
              <a:rPr lang="it-IT" i="1" dirty="0"/>
              <a:t>Centro: Toscana, Lazio</a:t>
            </a:r>
          </a:p>
          <a:p>
            <a:pPr marL="742950" lvl="1" indent="-285750"/>
            <a:r>
              <a:rPr lang="it-IT" i="1" dirty="0"/>
              <a:t>Sud: Puglia, Sicilia</a:t>
            </a:r>
          </a:p>
          <a:p>
            <a:endParaRPr lang="it-IT" dirty="0"/>
          </a:p>
          <a:p>
            <a:endParaRPr lang="it-IT" dirty="0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8A14A8AB-6E16-3614-07B7-A6E51C8D8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3: Tabelle e Grafici Pivot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C964A31-12A5-919C-D1F2-3943517E8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28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4C0C4B48-6C3A-B36E-A6FF-03A7274D4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Raggruppare i dati</a:t>
            </a:r>
          </a:p>
        </p:txBody>
      </p:sp>
    </p:spTree>
    <p:extLst>
      <p:ext uri="{BB962C8B-B14F-4D97-AF65-F5344CB8AC3E}">
        <p14:creationId xmlns:p14="http://schemas.microsoft.com/office/powerpoint/2010/main" val="258300370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E94F9C-8213-C76A-AFA9-3E80E8606E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69DF80FE-F370-BECF-5DCE-88E8B4206E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/>
              <a:t>Preparare i dati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Vertical </a:t>
            </a:r>
            <a:r>
              <a:rPr lang="it-IT" dirty="0" err="1">
                <a:uFill>
                  <a:solidFill>
                    <a:srgbClr val="EA3537"/>
                  </a:solidFill>
                </a:uFill>
              </a:rPr>
              <a:t>Table</a:t>
            </a:r>
            <a:r>
              <a:rPr lang="it-IT" dirty="0">
                <a:uFill>
                  <a:solidFill>
                    <a:srgbClr val="EA3537"/>
                  </a:solidFill>
                </a:uFill>
              </a:rPr>
              <a:t> Vs. </a:t>
            </a:r>
            <a:r>
              <a:rPr lang="it-IT" dirty="0" err="1">
                <a:uFill>
                  <a:solidFill>
                    <a:srgbClr val="EA3537"/>
                  </a:solidFill>
                </a:uFill>
              </a:rPr>
              <a:t>Horizontal</a:t>
            </a:r>
            <a:r>
              <a:rPr lang="it-IT" dirty="0">
                <a:uFill>
                  <a:solidFill>
                    <a:srgbClr val="EA3537"/>
                  </a:solidFill>
                </a:uFill>
              </a:rPr>
              <a:t> </a:t>
            </a:r>
            <a:r>
              <a:rPr lang="it-IT" dirty="0" err="1">
                <a:uFill>
                  <a:solidFill>
                    <a:srgbClr val="EA3537"/>
                  </a:solidFill>
                </a:uFill>
              </a:rPr>
              <a:t>Table</a:t>
            </a:r>
            <a:endParaRPr lang="it-IT" dirty="0">
              <a:uFill>
                <a:solidFill>
                  <a:srgbClr val="EA3537"/>
                </a:solidFill>
              </a:uFill>
            </a:endParaRP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Formattare come tabella</a:t>
            </a:r>
          </a:p>
          <a:p>
            <a:r>
              <a:rPr lang="it-IT" dirty="0"/>
              <a:t>Tabelle Pivot</a:t>
            </a:r>
          </a:p>
          <a:p>
            <a:pPr lvl="1"/>
            <a:r>
              <a:rPr lang="it-IT" dirty="0"/>
              <a:t>Inserisci Tabella Pivot</a:t>
            </a:r>
          </a:p>
          <a:p>
            <a:pPr lvl="1"/>
            <a:r>
              <a:rPr lang="it-IT" dirty="0"/>
              <a:t>Menu Campi Tabella Pivot</a:t>
            </a:r>
          </a:p>
          <a:p>
            <a:pPr lvl="1"/>
            <a:r>
              <a:rPr lang="it-IT" dirty="0"/>
              <a:t>Aggiornare una Tabella Pivot</a:t>
            </a:r>
          </a:p>
          <a:p>
            <a:pPr lvl="1"/>
            <a:r>
              <a:rPr lang="it-IT" dirty="0"/>
              <a:t>Menu</a:t>
            </a:r>
          </a:p>
          <a:p>
            <a:pPr lvl="1"/>
            <a:r>
              <a:rPr lang="it-IT" dirty="0"/>
              <a:t>Opzioni Tabella Pivot</a:t>
            </a:r>
          </a:p>
          <a:p>
            <a:pPr lvl="1"/>
            <a:r>
              <a:rPr lang="it-IT" dirty="0"/>
              <a:t>Filtro Dati</a:t>
            </a:r>
          </a:p>
          <a:p>
            <a:pPr lvl="1"/>
            <a:r>
              <a:rPr lang="it-IT" dirty="0"/>
              <a:t>Funzione INFO.DATI.TAB.PIVOT</a:t>
            </a:r>
          </a:p>
          <a:p>
            <a:pPr lvl="1"/>
            <a:r>
              <a:rPr lang="it-IT" dirty="0"/>
              <a:t>Impostazioni campo valore</a:t>
            </a:r>
          </a:p>
          <a:p>
            <a:pPr lvl="1"/>
            <a:r>
              <a:rPr lang="it-IT" dirty="0"/>
              <a:t>Somme incrementali</a:t>
            </a:r>
          </a:p>
          <a:p>
            <a:pPr lvl="1"/>
            <a:r>
              <a:rPr lang="it-IT" dirty="0"/>
              <a:t>Raggruppare i dati</a:t>
            </a:r>
          </a:p>
          <a:p>
            <a:pPr lvl="1"/>
            <a:r>
              <a:rPr lang="it-IT" u="sng" dirty="0">
                <a:uFill>
                  <a:solidFill>
                    <a:srgbClr val="EA3537"/>
                  </a:solidFill>
                </a:uFill>
              </a:rPr>
              <a:t>Pagine filtro rapporto</a:t>
            </a:r>
          </a:p>
          <a:p>
            <a:r>
              <a:rPr lang="it-IT" dirty="0"/>
              <a:t>Grafici Pivot</a:t>
            </a:r>
          </a:p>
          <a:p>
            <a:r>
              <a:rPr lang="it-IT" dirty="0"/>
              <a:t>Esercizio</a:t>
            </a:r>
          </a:p>
          <a:p>
            <a:endParaRPr lang="it-IT" dirty="0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C2A7C9F-83DD-B352-39A6-B9C74DA0D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3: Tabelle e Grafici Pivot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E1384FF-1671-DAA7-5691-C06CEFF95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29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B1F910ED-F7D9-830C-0897-B992175D64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153775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349462F7-E389-E090-09E7-BC75DF25D4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Le Tabelle Pivot sono utili ad analizzare grandi tabelle in modo rapido ed efficace</a:t>
            </a:r>
          </a:p>
          <a:p>
            <a:endParaRPr lang="it-IT" dirty="0"/>
          </a:p>
          <a:p>
            <a:r>
              <a:rPr lang="it-IT" dirty="0"/>
              <a:t>Per utilizzare al meglio le Tabelle Pivot bisogna impostare la nostra tabella di partenza</a:t>
            </a:r>
            <a:br>
              <a:rPr lang="it-IT" dirty="0"/>
            </a:br>
            <a:r>
              <a:rPr lang="it-IT" dirty="0"/>
              <a:t>(che contiene i dati da analizzare) nel seguente modo:</a:t>
            </a:r>
          </a:p>
          <a:p>
            <a:pPr marL="914400" lvl="1" indent="-457200">
              <a:buFont typeface="+mj-lt"/>
              <a:buAutoNum type="arabicPeriod"/>
            </a:pPr>
            <a:r>
              <a:rPr lang="it-IT" dirty="0"/>
              <a:t>Impostarla come </a:t>
            </a:r>
            <a:r>
              <a:rPr lang="it-IT" i="1" dirty="0"/>
              <a:t>Vertical </a:t>
            </a:r>
            <a:r>
              <a:rPr lang="it-IT" i="1" dirty="0" err="1"/>
              <a:t>Table</a:t>
            </a:r>
            <a:endParaRPr lang="it-IT" i="1" dirty="0"/>
          </a:p>
          <a:p>
            <a:pPr marL="914400" lvl="1" indent="-457200">
              <a:buFont typeface="+mj-lt"/>
              <a:buAutoNum type="arabicPeriod"/>
            </a:pPr>
            <a:r>
              <a:rPr lang="it-IT" dirty="0"/>
              <a:t>Non avere righe o colonne vuote</a:t>
            </a:r>
          </a:p>
          <a:p>
            <a:pPr marL="914400" lvl="1" indent="-457200">
              <a:buFont typeface="+mj-lt"/>
              <a:buAutoNum type="arabicPeriod"/>
            </a:pPr>
            <a:r>
              <a:rPr lang="it-IT" dirty="0"/>
              <a:t>Formattarla come Tabella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F56BE43-5514-715E-0BB5-2033FD0ED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3: Tabelle e Grafici Pivot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BA96ED9-0DDB-EEFB-DD3F-824D53353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3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7BD0FB19-9BEC-6253-5560-996A2CA14B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Preparare i dati</a:t>
            </a:r>
          </a:p>
        </p:txBody>
      </p:sp>
    </p:spTree>
    <p:extLst>
      <p:ext uri="{BB962C8B-B14F-4D97-AF65-F5344CB8AC3E}">
        <p14:creationId xmlns:p14="http://schemas.microsoft.com/office/powerpoint/2010/main" val="214381521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6849BE84-3F05-96AE-1D49-91677611EF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È possibile sfruttare i filtri della Tabella Pivot (Filtri del Menu "Campi Tabella Pivot") per generare Report singoli differenziati sulla base del filtro (un foglio per ogni Report)</a:t>
            </a:r>
          </a:p>
          <a:p>
            <a:r>
              <a:rPr lang="it-IT" dirty="0"/>
              <a:t>Per farlo (nella Tabella Pivot):</a:t>
            </a:r>
          </a:p>
          <a:p>
            <a:pPr marL="914400" lvl="1" indent="-457200">
              <a:buFont typeface="+mj-lt"/>
              <a:buAutoNum type="arabicPeriod"/>
            </a:pPr>
            <a:r>
              <a:rPr lang="it-IT" dirty="0"/>
              <a:t>Analisi Tabella Pivot &gt; Opzioni &gt; Mostra pagine filtro rapporto</a:t>
            </a:r>
          </a:p>
          <a:p>
            <a:pPr marL="914400" lvl="1" indent="-457200">
              <a:buFont typeface="+mj-lt"/>
              <a:buAutoNum type="arabicPeriod"/>
            </a:pPr>
            <a:r>
              <a:rPr lang="it-IT" dirty="0"/>
              <a:t>Selezionare il filtro da utilizzare</a:t>
            </a:r>
          </a:p>
          <a:p>
            <a:endParaRPr lang="it-IT" dirty="0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65D97B0D-F8D5-C0F9-F334-4601E32AB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3: Tabelle e Grafici Pivot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9362187-6775-0C03-CFB4-DED4E586F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30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FB767302-9566-EBBC-25F5-1ED4730A1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Pagine filtro rapporto</a:t>
            </a:r>
          </a:p>
        </p:txBody>
      </p:sp>
    </p:spTree>
    <p:extLst>
      <p:ext uri="{BB962C8B-B14F-4D97-AF65-F5344CB8AC3E}">
        <p14:creationId xmlns:p14="http://schemas.microsoft.com/office/powerpoint/2010/main" val="31209494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3B50FE-B89D-F35B-D0D2-7304C73FE4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45C6ACD7-B944-CF5C-D617-EE22FCF7E9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/>
              <a:t>Preparare i dati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Vertical </a:t>
            </a:r>
            <a:r>
              <a:rPr lang="it-IT" dirty="0" err="1">
                <a:uFill>
                  <a:solidFill>
                    <a:srgbClr val="EA3537"/>
                  </a:solidFill>
                </a:uFill>
              </a:rPr>
              <a:t>Table</a:t>
            </a:r>
            <a:r>
              <a:rPr lang="it-IT" dirty="0">
                <a:uFill>
                  <a:solidFill>
                    <a:srgbClr val="EA3537"/>
                  </a:solidFill>
                </a:uFill>
              </a:rPr>
              <a:t> Vs. </a:t>
            </a:r>
            <a:r>
              <a:rPr lang="it-IT" dirty="0" err="1">
                <a:uFill>
                  <a:solidFill>
                    <a:srgbClr val="EA3537"/>
                  </a:solidFill>
                </a:uFill>
              </a:rPr>
              <a:t>Horizontal</a:t>
            </a:r>
            <a:r>
              <a:rPr lang="it-IT" dirty="0">
                <a:uFill>
                  <a:solidFill>
                    <a:srgbClr val="EA3537"/>
                  </a:solidFill>
                </a:uFill>
              </a:rPr>
              <a:t> </a:t>
            </a:r>
            <a:r>
              <a:rPr lang="it-IT" dirty="0" err="1">
                <a:uFill>
                  <a:solidFill>
                    <a:srgbClr val="EA3537"/>
                  </a:solidFill>
                </a:uFill>
              </a:rPr>
              <a:t>Table</a:t>
            </a:r>
            <a:endParaRPr lang="it-IT" dirty="0">
              <a:uFill>
                <a:solidFill>
                  <a:srgbClr val="EA3537"/>
                </a:solidFill>
              </a:uFill>
            </a:endParaRP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Formattare come tabella</a:t>
            </a:r>
          </a:p>
          <a:p>
            <a:r>
              <a:rPr lang="it-IT" dirty="0"/>
              <a:t>Tabelle Pivot</a:t>
            </a:r>
          </a:p>
          <a:p>
            <a:pPr lvl="1"/>
            <a:r>
              <a:rPr lang="it-IT" dirty="0"/>
              <a:t>Inserisci Tabella Pivot</a:t>
            </a:r>
          </a:p>
          <a:p>
            <a:pPr lvl="1"/>
            <a:r>
              <a:rPr lang="it-IT" dirty="0"/>
              <a:t>Menu Campi Tabella Pivot</a:t>
            </a:r>
          </a:p>
          <a:p>
            <a:pPr lvl="1"/>
            <a:r>
              <a:rPr lang="it-IT" dirty="0"/>
              <a:t>Aggiornare una Tabella Pivot</a:t>
            </a:r>
          </a:p>
          <a:p>
            <a:pPr lvl="1"/>
            <a:r>
              <a:rPr lang="it-IT" dirty="0"/>
              <a:t>Menu</a:t>
            </a:r>
          </a:p>
          <a:p>
            <a:pPr lvl="1"/>
            <a:r>
              <a:rPr lang="it-IT" dirty="0"/>
              <a:t>Opzioni Tabella Pivot</a:t>
            </a:r>
          </a:p>
          <a:p>
            <a:pPr lvl="1"/>
            <a:r>
              <a:rPr lang="it-IT" dirty="0"/>
              <a:t>Filtro Dati</a:t>
            </a:r>
          </a:p>
          <a:p>
            <a:pPr lvl="1"/>
            <a:r>
              <a:rPr lang="it-IT" dirty="0"/>
              <a:t>Funzione INFO.DATI.TAB.PIVOT</a:t>
            </a:r>
          </a:p>
          <a:p>
            <a:pPr lvl="1"/>
            <a:r>
              <a:rPr lang="it-IT" dirty="0"/>
              <a:t>Impostazioni campo valore</a:t>
            </a:r>
          </a:p>
          <a:p>
            <a:pPr lvl="1"/>
            <a:r>
              <a:rPr lang="it-IT" dirty="0"/>
              <a:t>Somme incrementali</a:t>
            </a:r>
          </a:p>
          <a:p>
            <a:pPr lvl="1"/>
            <a:r>
              <a:rPr lang="it-IT" dirty="0"/>
              <a:t>Raggruppare i dati</a:t>
            </a:r>
          </a:p>
          <a:p>
            <a:pPr lvl="1"/>
            <a:r>
              <a:rPr lang="it-IT" dirty="0"/>
              <a:t>Pagine filtro rapporto</a:t>
            </a:r>
          </a:p>
          <a:p>
            <a:r>
              <a:rPr lang="it-IT" u="sng" dirty="0">
                <a:uFill>
                  <a:solidFill>
                    <a:srgbClr val="EA3537"/>
                  </a:solidFill>
                </a:uFill>
              </a:rPr>
              <a:t>Grafici Pivot</a:t>
            </a:r>
          </a:p>
          <a:p>
            <a:r>
              <a:rPr lang="it-IT" dirty="0"/>
              <a:t>Esercizio</a:t>
            </a:r>
          </a:p>
          <a:p>
            <a:endParaRPr lang="it-IT" dirty="0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E98EB9C0-6BC7-E9B3-B0CC-536DE8970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3: Tabelle e Grafici Pivot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77D276A-B958-5577-A503-30C1E258D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31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B9BEE647-7547-AB37-ED3E-041B4DE940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335285537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FA767526-F7CD-D38D-682B-2CA07195DF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È possibile rappresentare il rapporto di Tabella Pivot con un grafico (o più grafici)</a:t>
            </a:r>
          </a:p>
          <a:p>
            <a:r>
              <a:rPr lang="it-IT" dirty="0"/>
              <a:t>Per inserirlo:</a:t>
            </a:r>
          </a:p>
          <a:p>
            <a:pPr lvl="1"/>
            <a:r>
              <a:rPr lang="it-IT" dirty="0"/>
              <a:t>Inserisci &gt; Grafico Pivot</a:t>
            </a:r>
          </a:p>
          <a:p>
            <a:r>
              <a:rPr lang="it-IT" dirty="0"/>
              <a:t>Un Grafico Pivot funziona esattamente come una Tabella Pivot (stesse impostazioni che abbiamo visto es. relativamente ai campi)</a:t>
            </a:r>
          </a:p>
          <a:p>
            <a:r>
              <a:rPr lang="it-IT" dirty="0"/>
              <a:t>Se appoggiato a una Tabella Pivot il Grafico Pivot eredita gli stessi aggiornamenti/modifiche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B0BECF3-58E0-32D8-A612-BD182A389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3: Tabelle e Grafici Pivot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C94C865-D43F-B9F0-4C7C-149743C6E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32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649FFD0B-C8E0-0207-4B72-A3F1747BD6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Grafici Pivot</a:t>
            </a:r>
          </a:p>
        </p:txBody>
      </p:sp>
    </p:spTree>
    <p:extLst>
      <p:ext uri="{BB962C8B-B14F-4D97-AF65-F5344CB8AC3E}">
        <p14:creationId xmlns:p14="http://schemas.microsoft.com/office/powerpoint/2010/main" val="176800747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AA4A21-B4C8-5324-B6FF-146830DA8D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75AA115F-C631-2B84-765E-0EBF92B37A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/>
              <a:t>Preparare i dati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Vertical </a:t>
            </a:r>
            <a:r>
              <a:rPr lang="it-IT" dirty="0" err="1">
                <a:uFill>
                  <a:solidFill>
                    <a:srgbClr val="EA3537"/>
                  </a:solidFill>
                </a:uFill>
              </a:rPr>
              <a:t>Table</a:t>
            </a:r>
            <a:r>
              <a:rPr lang="it-IT" dirty="0">
                <a:uFill>
                  <a:solidFill>
                    <a:srgbClr val="EA3537"/>
                  </a:solidFill>
                </a:uFill>
              </a:rPr>
              <a:t> Vs. </a:t>
            </a:r>
            <a:r>
              <a:rPr lang="it-IT" dirty="0" err="1">
                <a:uFill>
                  <a:solidFill>
                    <a:srgbClr val="EA3537"/>
                  </a:solidFill>
                </a:uFill>
              </a:rPr>
              <a:t>Horizontal</a:t>
            </a:r>
            <a:r>
              <a:rPr lang="it-IT" dirty="0">
                <a:uFill>
                  <a:solidFill>
                    <a:srgbClr val="EA3537"/>
                  </a:solidFill>
                </a:uFill>
              </a:rPr>
              <a:t> </a:t>
            </a:r>
            <a:r>
              <a:rPr lang="it-IT" dirty="0" err="1">
                <a:uFill>
                  <a:solidFill>
                    <a:srgbClr val="EA3537"/>
                  </a:solidFill>
                </a:uFill>
              </a:rPr>
              <a:t>Table</a:t>
            </a:r>
            <a:endParaRPr lang="it-IT" dirty="0">
              <a:uFill>
                <a:solidFill>
                  <a:srgbClr val="EA3537"/>
                </a:solidFill>
              </a:uFill>
            </a:endParaRP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Formattare come tabella</a:t>
            </a:r>
          </a:p>
          <a:p>
            <a:r>
              <a:rPr lang="it-IT" dirty="0"/>
              <a:t>Tabelle Pivot</a:t>
            </a:r>
          </a:p>
          <a:p>
            <a:pPr lvl="1"/>
            <a:r>
              <a:rPr lang="it-IT" dirty="0"/>
              <a:t>Inserisci Tabella Pivot</a:t>
            </a:r>
          </a:p>
          <a:p>
            <a:pPr lvl="1"/>
            <a:r>
              <a:rPr lang="it-IT" dirty="0"/>
              <a:t>Menu Campi Tabella Pivot</a:t>
            </a:r>
          </a:p>
          <a:p>
            <a:pPr lvl="1"/>
            <a:r>
              <a:rPr lang="it-IT" dirty="0"/>
              <a:t>Aggiornare una Tabella Pivot</a:t>
            </a:r>
          </a:p>
          <a:p>
            <a:pPr lvl="1"/>
            <a:r>
              <a:rPr lang="it-IT" dirty="0"/>
              <a:t>Menu</a:t>
            </a:r>
          </a:p>
          <a:p>
            <a:pPr lvl="1"/>
            <a:r>
              <a:rPr lang="it-IT" dirty="0"/>
              <a:t>Opzioni Tabella Pivot</a:t>
            </a:r>
          </a:p>
          <a:p>
            <a:pPr lvl="1"/>
            <a:r>
              <a:rPr lang="it-IT" dirty="0"/>
              <a:t>Filtro Dati</a:t>
            </a:r>
          </a:p>
          <a:p>
            <a:pPr lvl="1"/>
            <a:r>
              <a:rPr lang="it-IT" dirty="0"/>
              <a:t>Funzione INFO.DATI.TAB.PIVOT</a:t>
            </a:r>
          </a:p>
          <a:p>
            <a:pPr lvl="1"/>
            <a:r>
              <a:rPr lang="it-IT" dirty="0"/>
              <a:t>Impostazioni campo valore</a:t>
            </a:r>
          </a:p>
          <a:p>
            <a:pPr lvl="1"/>
            <a:r>
              <a:rPr lang="it-IT" dirty="0"/>
              <a:t>Somme incrementali</a:t>
            </a:r>
          </a:p>
          <a:p>
            <a:pPr lvl="1"/>
            <a:r>
              <a:rPr lang="it-IT" dirty="0"/>
              <a:t>Raggruppare i dati</a:t>
            </a:r>
          </a:p>
          <a:p>
            <a:pPr lvl="1"/>
            <a:r>
              <a:rPr lang="it-IT" dirty="0"/>
              <a:t>Pagine filtro rapporto</a:t>
            </a:r>
          </a:p>
          <a:p>
            <a:r>
              <a:rPr lang="it-IT" dirty="0"/>
              <a:t>Grafici Pivot</a:t>
            </a:r>
          </a:p>
          <a:p>
            <a:r>
              <a:rPr lang="it-IT" u="sng" dirty="0">
                <a:uFill>
                  <a:solidFill>
                    <a:srgbClr val="EA3537"/>
                  </a:solidFill>
                </a:uFill>
              </a:rPr>
              <a:t>Esercizio</a:t>
            </a:r>
          </a:p>
          <a:p>
            <a:endParaRPr lang="it-IT" dirty="0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881FE46C-C103-1685-2954-DF9BEEF1A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3: Tabelle e Grafici Pivot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1F3D705-7CE4-7785-335B-DF0A381FE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33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B5630B11-4A47-DD61-F05D-897AD6F240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86527180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201D03F3-8613-F2CA-FB9B-B10EA8199A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Avanzato_Sessione</a:t>
            </a:r>
            <a:r>
              <a:rPr lang="it-IT" i="1" dirty="0"/>
              <a:t> 3_Esercizio.xlsx</a:t>
            </a:r>
          </a:p>
          <a:p>
            <a:r>
              <a:rPr lang="it-IT" i="1" dirty="0"/>
              <a:t>Abbiamo una Tabella che rappresenta le vendite a diversi concessionari di auto</a:t>
            </a:r>
          </a:p>
          <a:p>
            <a:r>
              <a:rPr lang="it-IT" i="1" dirty="0"/>
              <a:t>Da fare:</a:t>
            </a:r>
          </a:p>
          <a:p>
            <a:pPr lvl="1"/>
            <a:r>
              <a:rPr lang="it-IT" i="1" dirty="0"/>
              <a:t>Ottenere un Rapporto di Tabella Pivot come quello dell'immagine seguente</a:t>
            </a:r>
          </a:p>
          <a:p>
            <a:pPr lvl="1"/>
            <a:r>
              <a:rPr lang="it-IT" i="1" dirty="0"/>
              <a:t>Generare Report singoli differenziati sulla base del filtro "Disp. Geografica"</a:t>
            </a:r>
          </a:p>
          <a:p>
            <a:pPr lvl="1"/>
            <a:r>
              <a:rPr lang="it-IT" i="1" dirty="0"/>
              <a:t>Generare un Grafico Pivot adatto a rappresentare i dati</a:t>
            </a:r>
          </a:p>
          <a:p>
            <a:r>
              <a:rPr lang="it-IT" i="1" dirty="0"/>
              <a:t>Provate…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1201AFD-0B65-560C-DB73-62742EF72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3: Tabelle e Grafici Pivot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D185D29-F36F-3CA2-0B7E-07F6A4CA5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34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95694210-B7DD-6495-C0DA-7367BB0261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Esercizio</a:t>
            </a:r>
          </a:p>
        </p:txBody>
      </p:sp>
    </p:spTree>
    <p:extLst>
      <p:ext uri="{BB962C8B-B14F-4D97-AF65-F5344CB8AC3E}">
        <p14:creationId xmlns:p14="http://schemas.microsoft.com/office/powerpoint/2010/main" val="373821277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A6419DE-6FF5-7177-4DCB-D9F272621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3: Tabelle e Grafici Pivot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0D32F0A-E698-9B92-43F2-43859347F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35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6E060F5A-647B-E8E1-A2E9-16040FA1DD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Esercizio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7E31DA6D-9202-CA53-DE7B-34B3635BFA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355" y="1700216"/>
            <a:ext cx="10847290" cy="4457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18817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E33DBB6-864E-C9B7-1B85-BCE745842AE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it-IT" dirty="0"/>
              <a:t>Grazie per l'attenzione</a:t>
            </a:r>
          </a:p>
        </p:txBody>
      </p:sp>
    </p:spTree>
    <p:extLst>
      <p:ext uri="{BB962C8B-B14F-4D97-AF65-F5344CB8AC3E}">
        <p14:creationId xmlns:p14="http://schemas.microsoft.com/office/powerpoint/2010/main" val="487791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7A89EA77-5CBF-C75D-B482-1BF526687B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/>
              <a:t>Preparare i dati</a:t>
            </a:r>
          </a:p>
          <a:p>
            <a:pPr lvl="1"/>
            <a:r>
              <a:rPr lang="it-IT" u="sng" dirty="0">
                <a:uFill>
                  <a:solidFill>
                    <a:srgbClr val="EA3537"/>
                  </a:solidFill>
                </a:uFill>
              </a:rPr>
              <a:t>Vertical </a:t>
            </a:r>
            <a:r>
              <a:rPr lang="it-IT" u="sng" dirty="0" err="1">
                <a:uFill>
                  <a:solidFill>
                    <a:srgbClr val="EA3537"/>
                  </a:solidFill>
                </a:uFill>
              </a:rPr>
              <a:t>Table</a:t>
            </a:r>
            <a:r>
              <a:rPr lang="it-IT" u="sng" dirty="0">
                <a:uFill>
                  <a:solidFill>
                    <a:srgbClr val="EA3537"/>
                  </a:solidFill>
                </a:uFill>
              </a:rPr>
              <a:t> Vs. </a:t>
            </a:r>
            <a:r>
              <a:rPr lang="it-IT" u="sng" dirty="0" err="1">
                <a:uFill>
                  <a:solidFill>
                    <a:srgbClr val="EA3537"/>
                  </a:solidFill>
                </a:uFill>
              </a:rPr>
              <a:t>Horizontal</a:t>
            </a:r>
            <a:r>
              <a:rPr lang="it-IT" u="sng" dirty="0">
                <a:uFill>
                  <a:solidFill>
                    <a:srgbClr val="EA3537"/>
                  </a:solidFill>
                </a:uFill>
              </a:rPr>
              <a:t> </a:t>
            </a:r>
            <a:r>
              <a:rPr lang="it-IT" u="sng" dirty="0" err="1">
                <a:uFill>
                  <a:solidFill>
                    <a:srgbClr val="EA3537"/>
                  </a:solidFill>
                </a:uFill>
              </a:rPr>
              <a:t>Table</a:t>
            </a:r>
            <a:endParaRPr lang="it-IT" u="sng" dirty="0">
              <a:uFill>
                <a:solidFill>
                  <a:srgbClr val="EA3537"/>
                </a:solidFill>
              </a:uFill>
            </a:endParaRPr>
          </a:p>
          <a:p>
            <a:pPr lvl="1"/>
            <a:r>
              <a:rPr lang="it-IT" dirty="0"/>
              <a:t>Formattare come tabella</a:t>
            </a:r>
          </a:p>
          <a:p>
            <a:r>
              <a:rPr lang="it-IT" dirty="0"/>
              <a:t>Tabelle Pivot</a:t>
            </a:r>
          </a:p>
          <a:p>
            <a:pPr lvl="1"/>
            <a:r>
              <a:rPr lang="it-IT" dirty="0"/>
              <a:t>Inserisci Tabella Pivot</a:t>
            </a:r>
          </a:p>
          <a:p>
            <a:pPr lvl="1"/>
            <a:r>
              <a:rPr lang="it-IT" dirty="0"/>
              <a:t>Menu Campi Tabella Pivot</a:t>
            </a:r>
          </a:p>
          <a:p>
            <a:pPr lvl="1"/>
            <a:r>
              <a:rPr lang="it-IT" dirty="0"/>
              <a:t>Aggiornare una Tabella Pivot</a:t>
            </a:r>
          </a:p>
          <a:p>
            <a:pPr lvl="1"/>
            <a:r>
              <a:rPr lang="it-IT" dirty="0"/>
              <a:t>Menu</a:t>
            </a:r>
          </a:p>
          <a:p>
            <a:pPr lvl="1"/>
            <a:r>
              <a:rPr lang="it-IT" dirty="0"/>
              <a:t>Opzioni Tabella Pivot</a:t>
            </a:r>
          </a:p>
          <a:p>
            <a:pPr lvl="1"/>
            <a:r>
              <a:rPr lang="it-IT" dirty="0"/>
              <a:t>Filtro Dati</a:t>
            </a:r>
          </a:p>
          <a:p>
            <a:pPr lvl="1"/>
            <a:r>
              <a:rPr lang="it-IT" dirty="0"/>
              <a:t>Funzione INFO.DATI.TAB.PIVOT</a:t>
            </a:r>
          </a:p>
          <a:p>
            <a:pPr lvl="1"/>
            <a:r>
              <a:rPr lang="it-IT" dirty="0"/>
              <a:t>Impostazioni campo valore</a:t>
            </a:r>
          </a:p>
          <a:p>
            <a:pPr lvl="1"/>
            <a:r>
              <a:rPr lang="it-IT" dirty="0"/>
              <a:t>Somme incrementali</a:t>
            </a:r>
          </a:p>
          <a:p>
            <a:pPr lvl="1"/>
            <a:r>
              <a:rPr lang="it-IT" dirty="0"/>
              <a:t>Raggruppare i dati</a:t>
            </a:r>
          </a:p>
          <a:p>
            <a:pPr lvl="1"/>
            <a:r>
              <a:rPr lang="it-IT" dirty="0"/>
              <a:t>Pagine filtro rapporto</a:t>
            </a:r>
          </a:p>
          <a:p>
            <a:r>
              <a:rPr lang="it-IT" dirty="0"/>
              <a:t>Grafici Pivot</a:t>
            </a:r>
          </a:p>
          <a:p>
            <a:r>
              <a:rPr lang="it-IT" dirty="0"/>
              <a:t>Esercizio</a:t>
            </a:r>
          </a:p>
          <a:p>
            <a:endParaRPr lang="it-IT" dirty="0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0C88BA78-2529-789E-5BBC-1C646711E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3: Tabelle e Grafici Pivot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4DF344B-0075-78FC-F79E-229EFA46A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4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D989598F-9B56-3D66-6CEC-CC718E9A1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819527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1335A954-75C0-6040-E67B-A5BB462DB2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Vertical </a:t>
            </a:r>
            <a:r>
              <a:rPr lang="it-IT" dirty="0" err="1"/>
              <a:t>Table</a:t>
            </a:r>
            <a:r>
              <a:rPr lang="it-IT" dirty="0"/>
              <a:t> Vs. </a:t>
            </a:r>
            <a:r>
              <a:rPr lang="it-IT" dirty="0" err="1"/>
              <a:t>Horizontal</a:t>
            </a:r>
            <a:r>
              <a:rPr lang="it-IT" dirty="0"/>
              <a:t> </a:t>
            </a:r>
            <a:r>
              <a:rPr lang="it-IT" dirty="0" err="1"/>
              <a:t>Table</a:t>
            </a:r>
            <a:endParaRPr lang="it-IT" dirty="0"/>
          </a:p>
        </p:txBody>
      </p:sp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0B413742-FBC9-3DFA-0297-2A3F6A63BC3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it-IT" dirty="0"/>
              <a:t>Aggiungendo nuovi dati aumenta il numero di righe</a:t>
            </a:r>
          </a:p>
        </p:txBody>
      </p:sp>
      <p:sp>
        <p:nvSpPr>
          <p:cNvPr id="8" name="Segnaposto contenuto 7">
            <a:extLst>
              <a:ext uri="{FF2B5EF4-FFF2-40B4-BE49-F238E27FC236}">
                <a16:creationId xmlns:a16="http://schemas.microsoft.com/office/drawing/2014/main" id="{6DE13964-3A80-27DE-F8C8-B0D3B4A7E98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it-IT" dirty="0"/>
              <a:t>Aggiungendo nuovi dati aumenta il numero di colonne</a:t>
            </a:r>
          </a:p>
        </p:txBody>
      </p:sp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42ED5152-A62F-BAA6-B8E0-CFF89F9C8004}"/>
              </a:ext>
            </a:extLst>
          </p:cNvPr>
          <p:cNvSpPr>
            <a:spLocks noGrp="1"/>
          </p:cNvSpPr>
          <p:nvPr>
            <p:ph type="body" idx="14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2800" b="1" dirty="0">
                <a:solidFill>
                  <a:srgbClr val="EA3537"/>
                </a:solidFill>
              </a:rPr>
              <a:t>Vertical </a:t>
            </a:r>
            <a:r>
              <a:rPr lang="it-IT" sz="2800" b="1" dirty="0" err="1">
                <a:solidFill>
                  <a:srgbClr val="EA3537"/>
                </a:solidFill>
              </a:rPr>
              <a:t>Table</a:t>
            </a:r>
            <a:endParaRPr lang="it-IT" sz="2800" b="1" dirty="0">
              <a:solidFill>
                <a:srgbClr val="EA3537"/>
              </a:solidFill>
            </a:endParaRPr>
          </a:p>
        </p:txBody>
      </p:sp>
      <p:sp>
        <p:nvSpPr>
          <p:cNvPr id="10" name="Segnaposto testo 9">
            <a:extLst>
              <a:ext uri="{FF2B5EF4-FFF2-40B4-BE49-F238E27FC236}">
                <a16:creationId xmlns:a16="http://schemas.microsoft.com/office/drawing/2014/main" id="{7993F026-09FA-CB31-AEDE-DA8C0967ACAA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2800" b="1" dirty="0" err="1">
                <a:solidFill>
                  <a:srgbClr val="EA3537"/>
                </a:solidFill>
              </a:rPr>
              <a:t>Horizontal</a:t>
            </a:r>
            <a:r>
              <a:rPr lang="it-IT" sz="2800" b="1" dirty="0">
                <a:solidFill>
                  <a:srgbClr val="EA3537"/>
                </a:solidFill>
              </a:rPr>
              <a:t> </a:t>
            </a:r>
            <a:r>
              <a:rPr lang="it-IT" sz="2800" b="1" dirty="0" err="1">
                <a:solidFill>
                  <a:srgbClr val="EA3537"/>
                </a:solidFill>
              </a:rPr>
              <a:t>Table</a:t>
            </a:r>
            <a:endParaRPr lang="it-IT" sz="2800" b="1" dirty="0">
              <a:solidFill>
                <a:srgbClr val="EA3537"/>
              </a:solidFill>
            </a:endParaRP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9707FFD-1F1F-D6E8-2D86-CF61D18747F6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it-IT"/>
              <a:t>Corso Excel Avanzato | Sessione 3: Tabelle e Grafici Pivot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5D217D7-CE0A-5F90-44E9-AC033FE6D670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5</a:t>
            </a:fld>
            <a:endParaRPr lang="it-IT" dirty="0"/>
          </a:p>
        </p:txBody>
      </p:sp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CFB37F3F-F71B-6853-34E2-93C4EED47D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7957852"/>
              </p:ext>
            </p:extLst>
          </p:nvPr>
        </p:nvGraphicFramePr>
        <p:xfrm>
          <a:off x="6172200" y="3562031"/>
          <a:ext cx="5531644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2911">
                  <a:extLst>
                    <a:ext uri="{9D8B030D-6E8A-4147-A177-3AD203B41FA5}">
                      <a16:colId xmlns:a16="http://schemas.microsoft.com/office/drawing/2014/main" val="2651020613"/>
                    </a:ext>
                  </a:extLst>
                </a:gridCol>
                <a:gridCol w="1382911">
                  <a:extLst>
                    <a:ext uri="{9D8B030D-6E8A-4147-A177-3AD203B41FA5}">
                      <a16:colId xmlns:a16="http://schemas.microsoft.com/office/drawing/2014/main" val="3668837663"/>
                    </a:ext>
                  </a:extLst>
                </a:gridCol>
                <a:gridCol w="1382911">
                  <a:extLst>
                    <a:ext uri="{9D8B030D-6E8A-4147-A177-3AD203B41FA5}">
                      <a16:colId xmlns:a16="http://schemas.microsoft.com/office/drawing/2014/main" val="3080075105"/>
                    </a:ext>
                  </a:extLst>
                </a:gridCol>
                <a:gridCol w="1382911">
                  <a:extLst>
                    <a:ext uri="{9D8B030D-6E8A-4147-A177-3AD203B41FA5}">
                      <a16:colId xmlns:a16="http://schemas.microsoft.com/office/drawing/2014/main" val="29973022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it-IT">
                        <a:latin typeface="Calibri Light" panose="020F0302020204030204" pitchFamily="34" charset="0"/>
                        <a:ea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err="1"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Gen</a:t>
                      </a:r>
                      <a:endParaRPr lang="it-IT" dirty="0">
                        <a:latin typeface="Calibri Light" panose="020F0302020204030204" pitchFamily="34" charset="0"/>
                        <a:ea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err="1"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Feb</a:t>
                      </a:r>
                      <a:endParaRPr lang="it-IT" dirty="0">
                        <a:latin typeface="Calibri Light" panose="020F0302020204030204" pitchFamily="34" charset="0"/>
                        <a:ea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Mar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79091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Venditore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€ 350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€ 460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€ 0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32344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Venditore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€ 250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€ 380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€ 550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1834305"/>
                  </a:ext>
                </a:extLst>
              </a:tr>
            </a:tbl>
          </a:graphicData>
        </a:graphic>
      </p:graphicFrame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id="{3F0DA629-9794-0B11-5E60-BDB02E34ED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6798048"/>
              </p:ext>
            </p:extLst>
          </p:nvPr>
        </p:nvGraphicFramePr>
        <p:xfrm>
          <a:off x="488156" y="3562031"/>
          <a:ext cx="5531643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3881">
                  <a:extLst>
                    <a:ext uri="{9D8B030D-6E8A-4147-A177-3AD203B41FA5}">
                      <a16:colId xmlns:a16="http://schemas.microsoft.com/office/drawing/2014/main" val="3052828935"/>
                    </a:ext>
                  </a:extLst>
                </a:gridCol>
                <a:gridCol w="1843881">
                  <a:extLst>
                    <a:ext uri="{9D8B030D-6E8A-4147-A177-3AD203B41FA5}">
                      <a16:colId xmlns:a16="http://schemas.microsoft.com/office/drawing/2014/main" val="3840247773"/>
                    </a:ext>
                  </a:extLst>
                </a:gridCol>
                <a:gridCol w="1843881">
                  <a:extLst>
                    <a:ext uri="{9D8B030D-6E8A-4147-A177-3AD203B41FA5}">
                      <a16:colId xmlns:a16="http://schemas.microsoft.com/office/drawing/2014/main" val="30438490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Venditori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Mese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Valore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73404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Venditore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err="1"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Gen</a:t>
                      </a:r>
                      <a:endParaRPr lang="it-IT" dirty="0">
                        <a:latin typeface="Calibri Light" panose="020F0302020204030204" pitchFamily="34" charset="0"/>
                        <a:ea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€ 350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74217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Venditore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err="1"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Gen</a:t>
                      </a:r>
                      <a:endParaRPr lang="it-IT" dirty="0">
                        <a:latin typeface="Calibri Light" panose="020F0302020204030204" pitchFamily="34" charset="0"/>
                        <a:ea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€ 250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24614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Venditore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err="1"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Feb</a:t>
                      </a:r>
                      <a:endParaRPr lang="it-IT" dirty="0">
                        <a:latin typeface="Calibri Light" panose="020F0302020204030204" pitchFamily="34" charset="0"/>
                        <a:ea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€ 460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3586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Venditore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err="1"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Feb</a:t>
                      </a:r>
                      <a:endParaRPr lang="it-IT" dirty="0">
                        <a:latin typeface="Calibri Light" panose="020F0302020204030204" pitchFamily="34" charset="0"/>
                        <a:ea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€ 380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76890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Venditore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Mar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€ 0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59425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Venditore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mar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>
                          <a:latin typeface="Calibri Light" panose="020F0302020204030204" pitchFamily="34" charset="0"/>
                          <a:ea typeface="Calibri Light" panose="020F0302020204030204" pitchFamily="34" charset="0"/>
                          <a:cs typeface="Calibri Light" panose="020F0302020204030204" pitchFamily="34" charset="0"/>
                        </a:rPr>
                        <a:t>€ 550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72488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10670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7C91E2-A8D7-E68F-D4AD-F52D8A6835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A950F035-E557-070A-18AE-5AF9321F67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/>
              <a:t>Preparare i dati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Vertical </a:t>
            </a:r>
            <a:r>
              <a:rPr lang="it-IT" dirty="0" err="1">
                <a:uFill>
                  <a:solidFill>
                    <a:srgbClr val="EA3537"/>
                  </a:solidFill>
                </a:uFill>
              </a:rPr>
              <a:t>Table</a:t>
            </a:r>
            <a:r>
              <a:rPr lang="it-IT" dirty="0">
                <a:uFill>
                  <a:solidFill>
                    <a:srgbClr val="EA3537"/>
                  </a:solidFill>
                </a:uFill>
              </a:rPr>
              <a:t> Vs. </a:t>
            </a:r>
            <a:r>
              <a:rPr lang="it-IT" dirty="0" err="1">
                <a:uFill>
                  <a:solidFill>
                    <a:srgbClr val="EA3537"/>
                  </a:solidFill>
                </a:uFill>
              </a:rPr>
              <a:t>Horizontal</a:t>
            </a:r>
            <a:r>
              <a:rPr lang="it-IT" dirty="0">
                <a:uFill>
                  <a:solidFill>
                    <a:srgbClr val="EA3537"/>
                  </a:solidFill>
                </a:uFill>
              </a:rPr>
              <a:t> </a:t>
            </a:r>
            <a:r>
              <a:rPr lang="it-IT" dirty="0" err="1">
                <a:uFill>
                  <a:solidFill>
                    <a:srgbClr val="EA3537"/>
                  </a:solidFill>
                </a:uFill>
              </a:rPr>
              <a:t>Table</a:t>
            </a:r>
            <a:endParaRPr lang="it-IT" dirty="0">
              <a:uFill>
                <a:solidFill>
                  <a:srgbClr val="EA3537"/>
                </a:solidFill>
              </a:uFill>
            </a:endParaRPr>
          </a:p>
          <a:p>
            <a:pPr lvl="1"/>
            <a:r>
              <a:rPr lang="it-IT" u="sng" dirty="0">
                <a:uFill>
                  <a:solidFill>
                    <a:srgbClr val="EA3537"/>
                  </a:solidFill>
                </a:uFill>
              </a:rPr>
              <a:t>Formattare come tabella</a:t>
            </a:r>
          </a:p>
          <a:p>
            <a:r>
              <a:rPr lang="it-IT" dirty="0"/>
              <a:t>Tabelle Pivot</a:t>
            </a:r>
          </a:p>
          <a:p>
            <a:pPr lvl="1"/>
            <a:r>
              <a:rPr lang="it-IT" dirty="0"/>
              <a:t>Inserisci Tabella Pivot</a:t>
            </a:r>
          </a:p>
          <a:p>
            <a:pPr lvl="1"/>
            <a:r>
              <a:rPr lang="it-IT" dirty="0"/>
              <a:t>Menu Campi Tabella Pivot</a:t>
            </a:r>
          </a:p>
          <a:p>
            <a:pPr lvl="1"/>
            <a:r>
              <a:rPr lang="it-IT" dirty="0"/>
              <a:t>Aggiornare una Tabella Pivot</a:t>
            </a:r>
          </a:p>
          <a:p>
            <a:pPr lvl="1"/>
            <a:r>
              <a:rPr lang="it-IT" dirty="0"/>
              <a:t>Menu</a:t>
            </a:r>
          </a:p>
          <a:p>
            <a:pPr lvl="1"/>
            <a:r>
              <a:rPr lang="it-IT" dirty="0"/>
              <a:t>Opzioni Tabella Pivot</a:t>
            </a:r>
          </a:p>
          <a:p>
            <a:pPr lvl="1"/>
            <a:r>
              <a:rPr lang="it-IT" dirty="0"/>
              <a:t>Filtro Dati</a:t>
            </a:r>
          </a:p>
          <a:p>
            <a:pPr lvl="1"/>
            <a:r>
              <a:rPr lang="it-IT" dirty="0"/>
              <a:t>Funzione INFO.DATI.TAB.PIVOT</a:t>
            </a:r>
          </a:p>
          <a:p>
            <a:pPr lvl="1"/>
            <a:r>
              <a:rPr lang="it-IT" dirty="0"/>
              <a:t>Impostazioni campo valore</a:t>
            </a:r>
          </a:p>
          <a:p>
            <a:pPr lvl="1"/>
            <a:r>
              <a:rPr lang="it-IT" dirty="0"/>
              <a:t>Somme incrementali</a:t>
            </a:r>
          </a:p>
          <a:p>
            <a:pPr lvl="1"/>
            <a:r>
              <a:rPr lang="it-IT" dirty="0"/>
              <a:t>Raggruppare i dati</a:t>
            </a:r>
          </a:p>
          <a:p>
            <a:pPr lvl="1"/>
            <a:r>
              <a:rPr lang="it-IT" dirty="0"/>
              <a:t>Pagine filtro rapporto</a:t>
            </a:r>
          </a:p>
          <a:p>
            <a:r>
              <a:rPr lang="it-IT" dirty="0"/>
              <a:t>Grafici Pivot</a:t>
            </a:r>
          </a:p>
          <a:p>
            <a:r>
              <a:rPr lang="it-IT" dirty="0"/>
              <a:t>Esercizio</a:t>
            </a:r>
          </a:p>
          <a:p>
            <a:endParaRPr lang="it-IT" dirty="0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4812F93-5C9A-8C89-0731-D34D7FE52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3: Tabelle e Grafici Pivot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6DB3DA0-9361-34DC-2BB4-69C3696E7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6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9DC9AA9C-9551-E26F-C9BA-EA6291238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0659653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F7E6E29B-78B8-8D55-6A53-EAA6F72141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/>
              <a:t>È importante che la nostra tabella di partenza sia un dato strutturato</a:t>
            </a:r>
          </a:p>
          <a:p>
            <a:r>
              <a:rPr lang="it-IT" dirty="0"/>
              <a:t>Dobbiamo formattarla come Tabella</a:t>
            </a:r>
          </a:p>
          <a:p>
            <a:r>
              <a:rPr lang="it-IT" dirty="0"/>
              <a:t>Per farlo:</a:t>
            </a:r>
          </a:p>
          <a:p>
            <a:pPr marL="914400" lvl="1" indent="-457200">
              <a:buFont typeface="+mj-lt"/>
              <a:buAutoNum type="arabicPeriod"/>
            </a:pPr>
            <a:r>
              <a:rPr lang="it-IT" dirty="0"/>
              <a:t>Verificare che la tabella non abbia righe o colonne vuote</a:t>
            </a:r>
          </a:p>
          <a:p>
            <a:pPr marL="914400" lvl="1" indent="-457200">
              <a:buFont typeface="+mj-lt"/>
              <a:buAutoNum type="arabicPeriod"/>
            </a:pPr>
            <a:r>
              <a:rPr lang="it-IT" dirty="0"/>
              <a:t>Posizionarsi su una qualunque cella della tabella</a:t>
            </a:r>
          </a:p>
          <a:p>
            <a:pPr marL="914400" lvl="1" indent="-457200">
              <a:buFont typeface="+mj-lt"/>
              <a:buAutoNum type="arabicPeriod"/>
            </a:pPr>
            <a:r>
              <a:rPr lang="it-IT" dirty="0"/>
              <a:t>Inserisci &gt; Tabella</a:t>
            </a:r>
          </a:p>
          <a:p>
            <a:pPr marL="914400" lvl="1" indent="-457200">
              <a:buFont typeface="+mj-lt"/>
              <a:buAutoNum type="arabicPeriod"/>
            </a:pPr>
            <a:r>
              <a:rPr lang="it-IT" dirty="0"/>
              <a:t>Confermiamo che la tabella ha intestazioni</a:t>
            </a:r>
          </a:p>
          <a:p>
            <a:r>
              <a:rPr lang="it-IT" dirty="0"/>
              <a:t>Compare il Menu "Struttura Tabella" ("Progettazione" nelle versioni meno recenti di Excel)</a:t>
            </a:r>
          </a:p>
          <a:p>
            <a:r>
              <a:rPr lang="it-IT" dirty="0"/>
              <a:t>CONSIGLIO: Dare un nome alla Tabella (per identificarla facilmente)</a:t>
            </a:r>
          </a:p>
          <a:p>
            <a:endParaRPr lang="it-IT" sz="900" dirty="0"/>
          </a:p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ESERCIZIO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Avanzato_Sessione</a:t>
            </a:r>
            <a:r>
              <a:rPr lang="it-IT" i="1" dirty="0"/>
              <a:t> 3_Voci bilancio.xlsx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Definiamo come Tabella la tabella nel foglio "Dati"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Diamole un nome (es. "</a:t>
            </a:r>
            <a:r>
              <a:rPr lang="it-IT" i="1" dirty="0" err="1"/>
              <a:t>Dati_bilancio</a:t>
            </a:r>
            <a:r>
              <a:rPr lang="it-IT" i="1" dirty="0"/>
              <a:t>")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4DB4BB0E-A938-14F9-B271-BA680094E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3: Tabelle e Grafici Pivot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A37B685-7D5A-38FF-DD8B-808A0EF63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7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696BCB35-455B-4C23-86A9-3F61443CB9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Formattare come tabella</a:t>
            </a:r>
          </a:p>
        </p:txBody>
      </p:sp>
    </p:spTree>
    <p:extLst>
      <p:ext uri="{BB962C8B-B14F-4D97-AF65-F5344CB8AC3E}">
        <p14:creationId xmlns:p14="http://schemas.microsoft.com/office/powerpoint/2010/main" val="30595373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5E44F1-D893-4826-70BD-94A79E541F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2F2F8EC4-7CFB-B5B6-3AD6-F1264F38C7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/>
              <a:t>Preparare i dati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Vertical </a:t>
            </a:r>
            <a:r>
              <a:rPr lang="it-IT" dirty="0" err="1">
                <a:uFill>
                  <a:solidFill>
                    <a:srgbClr val="EA3537"/>
                  </a:solidFill>
                </a:uFill>
              </a:rPr>
              <a:t>Table</a:t>
            </a:r>
            <a:r>
              <a:rPr lang="it-IT" dirty="0">
                <a:uFill>
                  <a:solidFill>
                    <a:srgbClr val="EA3537"/>
                  </a:solidFill>
                </a:uFill>
              </a:rPr>
              <a:t> Vs. </a:t>
            </a:r>
            <a:r>
              <a:rPr lang="it-IT" dirty="0" err="1">
                <a:uFill>
                  <a:solidFill>
                    <a:srgbClr val="EA3537"/>
                  </a:solidFill>
                </a:uFill>
              </a:rPr>
              <a:t>Horizontal</a:t>
            </a:r>
            <a:r>
              <a:rPr lang="it-IT" dirty="0">
                <a:uFill>
                  <a:solidFill>
                    <a:srgbClr val="EA3537"/>
                  </a:solidFill>
                </a:uFill>
              </a:rPr>
              <a:t> </a:t>
            </a:r>
            <a:r>
              <a:rPr lang="it-IT" dirty="0" err="1">
                <a:uFill>
                  <a:solidFill>
                    <a:srgbClr val="EA3537"/>
                  </a:solidFill>
                </a:uFill>
              </a:rPr>
              <a:t>Table</a:t>
            </a:r>
            <a:endParaRPr lang="it-IT" dirty="0">
              <a:uFill>
                <a:solidFill>
                  <a:srgbClr val="EA3537"/>
                </a:solidFill>
              </a:uFill>
            </a:endParaRP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Formattare come tabella</a:t>
            </a:r>
          </a:p>
          <a:p>
            <a:r>
              <a:rPr lang="it-IT" dirty="0"/>
              <a:t>Tabelle Pivot</a:t>
            </a:r>
          </a:p>
          <a:p>
            <a:pPr lvl="1"/>
            <a:r>
              <a:rPr lang="it-IT" u="sng" dirty="0">
                <a:uFill>
                  <a:solidFill>
                    <a:srgbClr val="EA3537"/>
                  </a:solidFill>
                </a:uFill>
              </a:rPr>
              <a:t>Inserisci Tabella Pivot</a:t>
            </a:r>
          </a:p>
          <a:p>
            <a:pPr lvl="1"/>
            <a:r>
              <a:rPr lang="it-IT" dirty="0"/>
              <a:t>Menu Campi Tabella Pivot</a:t>
            </a:r>
          </a:p>
          <a:p>
            <a:pPr lvl="1"/>
            <a:r>
              <a:rPr lang="it-IT" dirty="0"/>
              <a:t>Aggiornare una Tabella Pivot</a:t>
            </a:r>
          </a:p>
          <a:p>
            <a:pPr lvl="1"/>
            <a:r>
              <a:rPr lang="it-IT" dirty="0"/>
              <a:t>Menu</a:t>
            </a:r>
          </a:p>
          <a:p>
            <a:pPr lvl="1"/>
            <a:r>
              <a:rPr lang="it-IT" dirty="0"/>
              <a:t>Opzioni Tabella Pivot</a:t>
            </a:r>
          </a:p>
          <a:p>
            <a:pPr lvl="1"/>
            <a:r>
              <a:rPr lang="it-IT" dirty="0"/>
              <a:t>Filtro Dati</a:t>
            </a:r>
          </a:p>
          <a:p>
            <a:pPr lvl="1"/>
            <a:r>
              <a:rPr lang="it-IT" dirty="0"/>
              <a:t>Funzione INFO.DATI.TAB.PIVOT</a:t>
            </a:r>
          </a:p>
          <a:p>
            <a:pPr lvl="1"/>
            <a:r>
              <a:rPr lang="it-IT" dirty="0"/>
              <a:t>Impostazioni campo valore</a:t>
            </a:r>
          </a:p>
          <a:p>
            <a:pPr lvl="1"/>
            <a:r>
              <a:rPr lang="it-IT" dirty="0"/>
              <a:t>Somme incrementali</a:t>
            </a:r>
          </a:p>
          <a:p>
            <a:pPr lvl="1"/>
            <a:r>
              <a:rPr lang="it-IT" dirty="0"/>
              <a:t>Raggruppare i dati</a:t>
            </a:r>
          </a:p>
          <a:p>
            <a:pPr lvl="1"/>
            <a:r>
              <a:rPr lang="it-IT" dirty="0"/>
              <a:t>Pagine filtro rapporto</a:t>
            </a:r>
          </a:p>
          <a:p>
            <a:r>
              <a:rPr lang="it-IT" dirty="0"/>
              <a:t>Grafici Pivot</a:t>
            </a:r>
          </a:p>
          <a:p>
            <a:r>
              <a:rPr lang="it-IT" dirty="0"/>
              <a:t>Esercizio</a:t>
            </a:r>
          </a:p>
          <a:p>
            <a:endParaRPr lang="it-IT" dirty="0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119162A-D5FB-067F-B1BA-8452D2C36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3: Tabelle e Grafici Pivot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948A4F4-5196-4061-ECFA-7866BE5A8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8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93FF88C3-2F1D-B717-19C5-B64587D2B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39923027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C1422327-2742-17C4-E6CC-1323D9AAD8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Inserisci Tabella Pivot</a:t>
            </a:r>
          </a:p>
        </p:txBody>
      </p:sp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91F652BF-9530-6A7C-2311-BA1B31C7496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it-IT" dirty="0"/>
              <a:t>Per inserire una Tabella Pivot:</a:t>
            </a:r>
          </a:p>
          <a:p>
            <a:pPr marL="914400" lvl="1" indent="-457200">
              <a:buFont typeface="+mj-lt"/>
              <a:buAutoNum type="arabicPeriod"/>
            </a:pPr>
            <a:r>
              <a:rPr lang="it-IT" dirty="0"/>
              <a:t>Posizionarsi su una qualunque cella della Tabella</a:t>
            </a:r>
          </a:p>
          <a:p>
            <a:pPr marL="914400" lvl="1" indent="-457200">
              <a:buFont typeface="+mj-lt"/>
              <a:buAutoNum type="arabicPeriod"/>
            </a:pPr>
            <a:r>
              <a:rPr lang="it-IT" dirty="0"/>
              <a:t>Inserisci &gt; Tabella Pivot &gt; Da tabella/intervallo</a:t>
            </a:r>
          </a:p>
          <a:p>
            <a:pPr marL="914400" lvl="1" indent="-457200">
              <a:buFont typeface="+mj-lt"/>
              <a:buAutoNum type="arabicPeriod"/>
            </a:pPr>
            <a:r>
              <a:rPr lang="it-IT" dirty="0"/>
              <a:t>Specificare se inserire la Tabella Pivot in un nuovo foglio di lavoro o in un foglio di lavoro esistente</a:t>
            </a:r>
          </a:p>
          <a:p>
            <a:endParaRPr lang="it-IT" dirty="0"/>
          </a:p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ESERCIZIO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Avanzato_Sessione</a:t>
            </a:r>
            <a:r>
              <a:rPr lang="it-IT" i="1" dirty="0"/>
              <a:t> 3_Voci bilancio.xlsx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Inseriamo una Tabella Pivot basata sulla Tabella che abbiamo definito poco fa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i="1" dirty="0"/>
          </a:p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ESEMPIO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Avanzato_Sessione</a:t>
            </a:r>
            <a:r>
              <a:rPr lang="it-IT" i="1" dirty="0"/>
              <a:t> 3_Voci bilancio Pivot.xlsx</a:t>
            </a:r>
          </a:p>
        </p:txBody>
      </p:sp>
      <p:pic>
        <p:nvPicPr>
          <p:cNvPr id="8" name="Segnaposto immagine 7" descr="Immagine che contiene testo, schermata, software, schermo&#10;&#10;Descrizione generata automaticamente">
            <a:extLst>
              <a:ext uri="{FF2B5EF4-FFF2-40B4-BE49-F238E27FC236}">
                <a16:creationId xmlns:a16="http://schemas.microsoft.com/office/drawing/2014/main" id="{D5A840B8-DB1E-6458-82D3-5BA0163D946A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" r="100"/>
          <a:stretch>
            <a:fillRect/>
          </a:stretch>
        </p:blipFill>
        <p:spPr/>
      </p:pic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1A6FA3D-C51A-3FA6-88AF-7C2F59CC73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3: Tabelle e Grafici Pivot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A4FEE04-564A-8422-1ADC-B1584FC37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9</a:t>
            </a:fld>
            <a:endParaRPr lang="it-IT" dirty="0"/>
          </a:p>
        </p:txBody>
      </p:sp>
      <p:pic>
        <p:nvPicPr>
          <p:cNvPr id="10" name="Immagine 9" descr="Immagine che contiene testo, elettronica, schermata, schermo&#10;&#10;Descrizione generata automaticamente">
            <a:extLst>
              <a:ext uri="{FF2B5EF4-FFF2-40B4-BE49-F238E27FC236}">
                <a16:creationId xmlns:a16="http://schemas.microsoft.com/office/drawing/2014/main" id="{DAAED845-717D-B461-DBE6-AD21EA3D86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2275" y="2443907"/>
            <a:ext cx="4211492" cy="2758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0230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o">
  <a:themeElements>
    <a:clrScheme name="Circuito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o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o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ruppo La Villa_20240606_Permessi_v01.pptx" id="{F33675D3-5DA9-4260-8CC1-B0F2F12E5275}" vid="{B699794D-BDC2-422B-9FBD-097CED321083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Reactive_Template PPTX</Template>
  <TotalTime>7972</TotalTime>
  <Words>2555</Words>
  <Application>Microsoft Office PowerPoint</Application>
  <PresentationFormat>Widescreen</PresentationFormat>
  <Paragraphs>559</Paragraphs>
  <Slides>36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36</vt:i4>
      </vt:variant>
    </vt:vector>
  </HeadingPairs>
  <TitlesOfParts>
    <vt:vector size="41" baseType="lpstr">
      <vt:lpstr>Aptos</vt:lpstr>
      <vt:lpstr>Arial</vt:lpstr>
      <vt:lpstr>Calibri</vt:lpstr>
      <vt:lpstr>Calibri Light</vt:lpstr>
      <vt:lpstr>Circuito</vt:lpstr>
      <vt:lpstr>Corso Excel Avanzato</vt:lpstr>
      <vt:lpstr>Agenda</vt:lpstr>
      <vt:lpstr>Preparare i dati</vt:lpstr>
      <vt:lpstr>Agenda</vt:lpstr>
      <vt:lpstr>Vertical Table Vs. Horizontal Table</vt:lpstr>
      <vt:lpstr>Agenda</vt:lpstr>
      <vt:lpstr>Formattare come tabella</vt:lpstr>
      <vt:lpstr>Agenda</vt:lpstr>
      <vt:lpstr>Inserisci Tabella Pivot</vt:lpstr>
      <vt:lpstr>Agenda</vt:lpstr>
      <vt:lpstr>Menu Campi Tabella Pivot</vt:lpstr>
      <vt:lpstr>Agenda</vt:lpstr>
      <vt:lpstr>Aggiornare una Tabella Pivot</vt:lpstr>
      <vt:lpstr>Agenda</vt:lpstr>
      <vt:lpstr>Menu specifici per le Tabelle Pivot</vt:lpstr>
      <vt:lpstr>Agenda</vt:lpstr>
      <vt:lpstr>Opzioni Tabella Pivot</vt:lpstr>
      <vt:lpstr>Agenda</vt:lpstr>
      <vt:lpstr>Filtro Dati</vt:lpstr>
      <vt:lpstr>Filtro Dati</vt:lpstr>
      <vt:lpstr>Agenda</vt:lpstr>
      <vt:lpstr>Funzione INFO.DATI.TAB.PIVOT</vt:lpstr>
      <vt:lpstr>Agenda</vt:lpstr>
      <vt:lpstr>Impostazioni campo valore</vt:lpstr>
      <vt:lpstr>Agenda</vt:lpstr>
      <vt:lpstr>Somme incrementali</vt:lpstr>
      <vt:lpstr>Agenda</vt:lpstr>
      <vt:lpstr>Raggruppare i dati</vt:lpstr>
      <vt:lpstr>Agenda</vt:lpstr>
      <vt:lpstr>Pagine filtro rapporto</vt:lpstr>
      <vt:lpstr>Agenda</vt:lpstr>
      <vt:lpstr>Grafici Pivot</vt:lpstr>
      <vt:lpstr>Agenda</vt:lpstr>
      <vt:lpstr>Esercizio</vt:lpstr>
      <vt:lpstr>Esercizio</vt:lpstr>
      <vt:lpstr>Grazie per l'attenzione</vt:lpstr>
    </vt:vector>
  </TitlesOfParts>
  <Company>Reactive S.r.l.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Corso Excel Avanzato | Sessione 3</dc:title>
  <dc:creator>Alberto Pozzi</dc:creator>
  <cp:lastModifiedBy>Alberto Pozzi</cp:lastModifiedBy>
  <cp:revision>30</cp:revision>
  <dcterms:created xsi:type="dcterms:W3CDTF">2024-10-30T03:17:33Z</dcterms:created>
  <dcterms:modified xsi:type="dcterms:W3CDTF">2024-11-19T04:26:24Z</dcterms:modified>
</cp:coreProperties>
</file>